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2" r:id="rId2"/>
    <p:sldId id="256" r:id="rId3"/>
    <p:sldId id="355" r:id="rId4"/>
    <p:sldId id="409" r:id="rId5"/>
    <p:sldId id="402" r:id="rId6"/>
    <p:sldId id="413" r:id="rId7"/>
    <p:sldId id="410" r:id="rId8"/>
    <p:sldId id="339" r:id="rId9"/>
    <p:sldId id="418" r:id="rId10"/>
    <p:sldId id="419" r:id="rId11"/>
    <p:sldId id="392" r:id="rId12"/>
  </p:sldIdLst>
  <p:sldSz cx="9144000" cy="6858000" type="screen4x3"/>
  <p:notesSz cx="7010400" cy="9296400"/>
  <p:defaultTextStyle>
    <a:defPPr>
      <a:defRPr lang="en-US"/>
    </a:defPPr>
    <a:lvl1pPr algn="ctr"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6600"/>
    <a:srgbClr val="7F7F7F"/>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28" autoAdjust="0"/>
    <p:restoredTop sz="94434" autoAdjust="0"/>
  </p:normalViewPr>
  <p:slideViewPr>
    <p:cSldViewPr>
      <p:cViewPr varScale="1">
        <p:scale>
          <a:sx n="71" d="100"/>
          <a:sy n="71" d="100"/>
        </p:scale>
        <p:origin x="114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473" tIns="46237" rIns="92473" bIns="46237" rtlCol="0"/>
          <a:lstStyle>
            <a:lvl1pPr algn="l">
              <a:defRPr sz="1200"/>
            </a:lvl1pPr>
          </a:lstStyle>
          <a:p>
            <a:r>
              <a:rPr lang="en-US" dirty="0" smtClean="0"/>
              <a:t>Sanctification 101 - Part 2</a:t>
            </a: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2473" tIns="46237" rIns="92473" bIns="46237" rtlCol="0"/>
          <a:lstStyle>
            <a:lvl1pPr algn="r">
              <a:defRPr sz="1200"/>
            </a:lvl1pPr>
          </a:lstStyle>
          <a:p>
            <a:r>
              <a:rPr lang="en-US" smtClean="0"/>
              <a:t>9/21/2014</a:t>
            </a:r>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2473" tIns="46237" rIns="92473" bIns="46237"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2473" tIns="46237" rIns="92473" bIns="46237" rtlCol="0" anchor="b"/>
          <a:lstStyle>
            <a:lvl1pPr algn="r">
              <a:defRPr sz="1200"/>
            </a:lvl1pPr>
          </a:lstStyle>
          <a:p>
            <a:fld id="{590C6FCF-95C8-4CDC-A94D-C4AA2FF6F80E}" type="slidenum">
              <a:rPr lang="en-US" smtClean="0"/>
              <a:t>‹#›</a:t>
            </a:fld>
            <a:endParaRPr lang="en-US"/>
          </a:p>
        </p:txBody>
      </p:sp>
    </p:spTree>
    <p:extLst>
      <p:ext uri="{BB962C8B-B14F-4D97-AF65-F5344CB8AC3E}">
        <p14:creationId xmlns:p14="http://schemas.microsoft.com/office/powerpoint/2010/main" val="2392128829"/>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2473" tIns="46237" rIns="92473" bIns="46237" numCol="1" anchor="t" anchorCtr="0" compatLnSpc="1">
            <a:prstTxWarp prst="textNoShape">
              <a:avLst/>
            </a:prstTxWarp>
          </a:bodyPr>
          <a:lstStyle>
            <a:lvl1pPr algn="l">
              <a:defRPr sz="1200"/>
            </a:lvl1pPr>
          </a:lstStyle>
          <a:p>
            <a:pPr>
              <a:defRPr/>
            </a:pPr>
            <a:r>
              <a:rPr lang="en-US" dirty="0" smtClean="0"/>
              <a:t>Sanctification 101 - Part 2</a:t>
            </a:r>
            <a:endParaRPr lang="en-US" dirty="0"/>
          </a:p>
        </p:txBody>
      </p:sp>
      <p:sp>
        <p:nvSpPr>
          <p:cNvPr id="30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2473" tIns="46237" rIns="92473" bIns="46237" numCol="1" anchor="t" anchorCtr="0" compatLnSpc="1">
            <a:prstTxWarp prst="textNoShape">
              <a:avLst/>
            </a:prstTxWarp>
          </a:bodyPr>
          <a:lstStyle>
            <a:lvl1pPr algn="r">
              <a:defRPr sz="1200"/>
            </a:lvl1pPr>
          </a:lstStyle>
          <a:p>
            <a:pPr>
              <a:defRPr/>
            </a:pPr>
            <a:r>
              <a:rPr lang="en-US" smtClean="0"/>
              <a:t>9/21/2014</a:t>
            </a:r>
            <a:endParaRPr lang="en-US"/>
          </a:p>
        </p:txBody>
      </p:sp>
      <p:sp>
        <p:nvSpPr>
          <p:cNvPr id="26628" name="Rectangle 4"/>
          <p:cNvSpPr>
            <a:spLocks noGrp="1" noRot="1" noChangeAspect="1" noChangeArrowheads="1" noTextEdit="1"/>
          </p:cNvSpPr>
          <p:nvPr>
            <p:ph type="sldImg" idx="2"/>
          </p:nvPr>
        </p:nvSpPr>
        <p:spPr bwMode="auto">
          <a:xfrm>
            <a:off x="1181100" y="696913"/>
            <a:ext cx="4648200" cy="348773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2473" tIns="46237" rIns="92473" bIns="4623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2473" tIns="46237" rIns="92473" bIns="46237" numCol="1" anchor="b" anchorCtr="0" compatLnSpc="1">
            <a:prstTxWarp prst="textNoShape">
              <a:avLst/>
            </a:prstTxWarp>
          </a:bodyPr>
          <a:lstStyle>
            <a:lvl1pPr algn="l">
              <a:defRPr sz="1200"/>
            </a:lvl1pPr>
          </a:lstStyle>
          <a:p>
            <a:pPr>
              <a:defRPr/>
            </a:pPr>
            <a:endParaRPr lang="en-US"/>
          </a:p>
        </p:txBody>
      </p:sp>
      <p:sp>
        <p:nvSpPr>
          <p:cNvPr id="30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2473" tIns="46237" rIns="92473" bIns="46237" numCol="1" anchor="b" anchorCtr="0" compatLnSpc="1">
            <a:prstTxWarp prst="textNoShape">
              <a:avLst/>
            </a:prstTxWarp>
          </a:bodyPr>
          <a:lstStyle>
            <a:lvl1pPr algn="r">
              <a:defRPr sz="1200"/>
            </a:lvl1pPr>
          </a:lstStyle>
          <a:p>
            <a:pPr>
              <a:defRPr/>
            </a:pPr>
            <a:fld id="{C3103972-3077-45B4-8E02-E33259583688}" type="slidenum">
              <a:rPr lang="en-US"/>
              <a:pPr>
                <a:defRPr/>
              </a:pPr>
              <a:t>‹#›</a:t>
            </a:fld>
            <a:endParaRPr lang="en-US"/>
          </a:p>
        </p:txBody>
      </p:sp>
    </p:spTree>
    <p:extLst>
      <p:ext uri="{BB962C8B-B14F-4D97-AF65-F5344CB8AC3E}">
        <p14:creationId xmlns:p14="http://schemas.microsoft.com/office/powerpoint/2010/main" val="1570889230"/>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45AB850C-3B63-4D5D-99E8-0538967F23A4}" type="slidenum">
              <a:rPr lang="en-US" smtClean="0"/>
              <a:pPr/>
              <a:t>1</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
        <p:nvSpPr>
          <p:cNvPr id="2" name="Date Placeholder 1"/>
          <p:cNvSpPr>
            <a:spLocks noGrp="1"/>
          </p:cNvSpPr>
          <p:nvPr>
            <p:ph type="dt" idx="10"/>
          </p:nvPr>
        </p:nvSpPr>
        <p:spPr/>
        <p:txBody>
          <a:bodyPr/>
          <a:lstStyle/>
          <a:p>
            <a:pPr>
              <a:defRPr/>
            </a:pPr>
            <a:r>
              <a:rPr lang="en-US" smtClean="0"/>
              <a:t>9/21/2014</a:t>
            </a:r>
            <a:endParaRPr lang="en-US"/>
          </a:p>
        </p:txBody>
      </p:sp>
      <p:sp>
        <p:nvSpPr>
          <p:cNvPr id="3" name="Header Placeholder 2"/>
          <p:cNvSpPr>
            <a:spLocks noGrp="1"/>
          </p:cNvSpPr>
          <p:nvPr>
            <p:ph type="hdr" sz="quarter" idx="11"/>
          </p:nvPr>
        </p:nvSpPr>
        <p:spPr/>
        <p:txBody>
          <a:bodyPr/>
          <a:lstStyle/>
          <a:p>
            <a:pPr>
              <a:defRPr/>
            </a:pPr>
            <a:r>
              <a:rPr lang="en-US" dirty="0" smtClean="0"/>
              <a:t>Sanctification 101 - Part 2</a:t>
            </a:r>
            <a:endParaRPr lang="en-US" dirty="0"/>
          </a:p>
        </p:txBody>
      </p:sp>
    </p:spTree>
    <p:extLst>
      <p:ext uri="{BB962C8B-B14F-4D97-AF65-F5344CB8AC3E}">
        <p14:creationId xmlns:p14="http://schemas.microsoft.com/office/powerpoint/2010/main" val="3304171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3103972-3077-45B4-8E02-E33259583688}" type="slidenum">
              <a:rPr lang="en-US" smtClean="0"/>
              <a:pPr>
                <a:defRPr/>
              </a:pPr>
              <a:t>10</a:t>
            </a:fld>
            <a:endParaRPr lang="en-US"/>
          </a:p>
        </p:txBody>
      </p:sp>
      <p:sp>
        <p:nvSpPr>
          <p:cNvPr id="5" name="Date Placeholder 4"/>
          <p:cNvSpPr>
            <a:spLocks noGrp="1"/>
          </p:cNvSpPr>
          <p:nvPr>
            <p:ph type="dt" idx="11"/>
          </p:nvPr>
        </p:nvSpPr>
        <p:spPr/>
        <p:txBody>
          <a:bodyPr/>
          <a:lstStyle/>
          <a:p>
            <a:pPr>
              <a:defRPr/>
            </a:pPr>
            <a:r>
              <a:rPr lang="en-US" smtClean="0"/>
              <a:t>9/21/2014</a:t>
            </a:r>
            <a:endParaRPr lang="en-US"/>
          </a:p>
        </p:txBody>
      </p:sp>
      <p:sp>
        <p:nvSpPr>
          <p:cNvPr id="6" name="Header Placeholder 5"/>
          <p:cNvSpPr>
            <a:spLocks noGrp="1"/>
          </p:cNvSpPr>
          <p:nvPr>
            <p:ph type="hdr" sz="quarter" idx="12"/>
          </p:nvPr>
        </p:nvSpPr>
        <p:spPr/>
        <p:txBody>
          <a:bodyPr/>
          <a:lstStyle/>
          <a:p>
            <a:pPr>
              <a:defRPr/>
            </a:pPr>
            <a:r>
              <a:rPr lang="en-US" dirty="0" smtClean="0"/>
              <a:t>Sanctification 101 - Part 2</a:t>
            </a:r>
            <a:endParaRPr lang="en-US" dirty="0"/>
          </a:p>
        </p:txBody>
      </p:sp>
    </p:spTree>
    <p:extLst>
      <p:ext uri="{BB962C8B-B14F-4D97-AF65-F5344CB8AC3E}">
        <p14:creationId xmlns:p14="http://schemas.microsoft.com/office/powerpoint/2010/main" val="3741179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3103972-3077-45B4-8E02-E33259583688}" type="slidenum">
              <a:rPr lang="en-US" smtClean="0"/>
              <a:pPr>
                <a:defRPr/>
              </a:pPr>
              <a:t>11</a:t>
            </a:fld>
            <a:endParaRPr lang="en-US"/>
          </a:p>
        </p:txBody>
      </p:sp>
      <p:sp>
        <p:nvSpPr>
          <p:cNvPr id="5" name="Date Placeholder 4"/>
          <p:cNvSpPr>
            <a:spLocks noGrp="1"/>
          </p:cNvSpPr>
          <p:nvPr>
            <p:ph type="dt" idx="11"/>
          </p:nvPr>
        </p:nvSpPr>
        <p:spPr/>
        <p:txBody>
          <a:bodyPr/>
          <a:lstStyle/>
          <a:p>
            <a:pPr>
              <a:defRPr/>
            </a:pPr>
            <a:r>
              <a:rPr lang="en-US" smtClean="0"/>
              <a:t>9/21/2014</a:t>
            </a:r>
            <a:endParaRPr lang="en-US"/>
          </a:p>
        </p:txBody>
      </p:sp>
      <p:sp>
        <p:nvSpPr>
          <p:cNvPr id="6" name="Header Placeholder 5"/>
          <p:cNvSpPr>
            <a:spLocks noGrp="1"/>
          </p:cNvSpPr>
          <p:nvPr>
            <p:ph type="hdr" sz="quarter" idx="12"/>
          </p:nvPr>
        </p:nvSpPr>
        <p:spPr/>
        <p:txBody>
          <a:bodyPr/>
          <a:lstStyle/>
          <a:p>
            <a:pPr>
              <a:defRPr/>
            </a:pPr>
            <a:r>
              <a:rPr lang="en-US" dirty="0" smtClean="0"/>
              <a:t>Sanctification 101 - Part 2</a:t>
            </a:r>
            <a:endParaRPr lang="en-US" dirty="0"/>
          </a:p>
        </p:txBody>
      </p:sp>
    </p:spTree>
    <p:extLst>
      <p:ext uri="{BB962C8B-B14F-4D97-AF65-F5344CB8AC3E}">
        <p14:creationId xmlns:p14="http://schemas.microsoft.com/office/powerpoint/2010/main" val="2541655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C6A50C48-934C-4F5A-B9AF-AE715ADB2F3F}" type="slidenum">
              <a:rPr lang="en-US" smtClean="0"/>
              <a:pPr/>
              <a:t>2</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
        <p:nvSpPr>
          <p:cNvPr id="2" name="Date Placeholder 1"/>
          <p:cNvSpPr>
            <a:spLocks noGrp="1"/>
          </p:cNvSpPr>
          <p:nvPr>
            <p:ph type="dt" idx="10"/>
          </p:nvPr>
        </p:nvSpPr>
        <p:spPr/>
        <p:txBody>
          <a:bodyPr/>
          <a:lstStyle/>
          <a:p>
            <a:pPr>
              <a:defRPr/>
            </a:pPr>
            <a:r>
              <a:rPr lang="en-US" smtClean="0"/>
              <a:t>9/21/2014</a:t>
            </a:r>
            <a:endParaRPr lang="en-US"/>
          </a:p>
        </p:txBody>
      </p:sp>
      <p:sp>
        <p:nvSpPr>
          <p:cNvPr id="3" name="Header Placeholder 2"/>
          <p:cNvSpPr>
            <a:spLocks noGrp="1"/>
          </p:cNvSpPr>
          <p:nvPr>
            <p:ph type="hdr" sz="quarter" idx="11"/>
          </p:nvPr>
        </p:nvSpPr>
        <p:spPr/>
        <p:txBody>
          <a:bodyPr/>
          <a:lstStyle/>
          <a:p>
            <a:pPr>
              <a:defRPr/>
            </a:pPr>
            <a:r>
              <a:rPr lang="en-US" dirty="0" smtClean="0"/>
              <a:t>Sanctification 101 - Part 2</a:t>
            </a:r>
            <a:endParaRPr lang="en-US" dirty="0"/>
          </a:p>
        </p:txBody>
      </p:sp>
    </p:spTree>
    <p:extLst>
      <p:ext uri="{BB962C8B-B14F-4D97-AF65-F5344CB8AC3E}">
        <p14:creationId xmlns:p14="http://schemas.microsoft.com/office/powerpoint/2010/main" val="2452597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3103972-3077-45B4-8E02-E33259583688}" type="slidenum">
              <a:rPr lang="en-US" smtClean="0"/>
              <a:pPr>
                <a:defRPr/>
              </a:pPr>
              <a:t>3</a:t>
            </a:fld>
            <a:endParaRPr lang="en-US"/>
          </a:p>
        </p:txBody>
      </p:sp>
      <p:sp>
        <p:nvSpPr>
          <p:cNvPr id="5" name="Date Placeholder 4"/>
          <p:cNvSpPr>
            <a:spLocks noGrp="1"/>
          </p:cNvSpPr>
          <p:nvPr>
            <p:ph type="dt" idx="11"/>
          </p:nvPr>
        </p:nvSpPr>
        <p:spPr/>
        <p:txBody>
          <a:bodyPr/>
          <a:lstStyle/>
          <a:p>
            <a:pPr>
              <a:defRPr/>
            </a:pPr>
            <a:r>
              <a:rPr lang="en-US" smtClean="0"/>
              <a:t>9/21/2014</a:t>
            </a:r>
            <a:endParaRPr lang="en-US"/>
          </a:p>
        </p:txBody>
      </p:sp>
      <p:sp>
        <p:nvSpPr>
          <p:cNvPr id="6" name="Header Placeholder 5"/>
          <p:cNvSpPr>
            <a:spLocks noGrp="1"/>
          </p:cNvSpPr>
          <p:nvPr>
            <p:ph type="hdr" sz="quarter" idx="12"/>
          </p:nvPr>
        </p:nvSpPr>
        <p:spPr/>
        <p:txBody>
          <a:bodyPr/>
          <a:lstStyle/>
          <a:p>
            <a:pPr>
              <a:defRPr/>
            </a:pPr>
            <a:r>
              <a:rPr lang="en-US" dirty="0" smtClean="0"/>
              <a:t>Sanctification 101 - Part 2</a:t>
            </a:r>
            <a:endParaRPr lang="en-US" dirty="0"/>
          </a:p>
        </p:txBody>
      </p:sp>
    </p:spTree>
    <p:extLst>
      <p:ext uri="{BB962C8B-B14F-4D97-AF65-F5344CB8AC3E}">
        <p14:creationId xmlns:p14="http://schemas.microsoft.com/office/powerpoint/2010/main" val="1810385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3103972-3077-45B4-8E02-E33259583688}" type="slidenum">
              <a:rPr lang="en-US" smtClean="0"/>
              <a:pPr>
                <a:defRPr/>
              </a:pPr>
              <a:t>4</a:t>
            </a:fld>
            <a:endParaRPr lang="en-US"/>
          </a:p>
        </p:txBody>
      </p:sp>
      <p:sp>
        <p:nvSpPr>
          <p:cNvPr id="5" name="Date Placeholder 4"/>
          <p:cNvSpPr>
            <a:spLocks noGrp="1"/>
          </p:cNvSpPr>
          <p:nvPr>
            <p:ph type="dt" idx="11"/>
          </p:nvPr>
        </p:nvSpPr>
        <p:spPr/>
        <p:txBody>
          <a:bodyPr/>
          <a:lstStyle/>
          <a:p>
            <a:pPr>
              <a:defRPr/>
            </a:pPr>
            <a:r>
              <a:rPr lang="en-US" smtClean="0"/>
              <a:t>9/21/2014</a:t>
            </a:r>
            <a:endParaRPr lang="en-US"/>
          </a:p>
        </p:txBody>
      </p:sp>
      <p:sp>
        <p:nvSpPr>
          <p:cNvPr id="6" name="Header Placeholder 5"/>
          <p:cNvSpPr>
            <a:spLocks noGrp="1"/>
          </p:cNvSpPr>
          <p:nvPr>
            <p:ph type="hdr" sz="quarter" idx="12"/>
          </p:nvPr>
        </p:nvSpPr>
        <p:spPr/>
        <p:txBody>
          <a:bodyPr/>
          <a:lstStyle/>
          <a:p>
            <a:pPr>
              <a:defRPr/>
            </a:pPr>
            <a:r>
              <a:rPr lang="en-US" dirty="0" smtClean="0"/>
              <a:t>Sanctification 101 - Part 2</a:t>
            </a:r>
            <a:endParaRPr lang="en-US" dirty="0"/>
          </a:p>
        </p:txBody>
      </p:sp>
    </p:spTree>
    <p:extLst>
      <p:ext uri="{BB962C8B-B14F-4D97-AF65-F5344CB8AC3E}">
        <p14:creationId xmlns:p14="http://schemas.microsoft.com/office/powerpoint/2010/main" val="688658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3103972-3077-45B4-8E02-E33259583688}" type="slidenum">
              <a:rPr lang="en-US" smtClean="0"/>
              <a:pPr>
                <a:defRPr/>
              </a:pPr>
              <a:t>5</a:t>
            </a:fld>
            <a:endParaRPr lang="en-US"/>
          </a:p>
        </p:txBody>
      </p:sp>
      <p:sp>
        <p:nvSpPr>
          <p:cNvPr id="5" name="Date Placeholder 4"/>
          <p:cNvSpPr>
            <a:spLocks noGrp="1"/>
          </p:cNvSpPr>
          <p:nvPr>
            <p:ph type="dt" idx="11"/>
          </p:nvPr>
        </p:nvSpPr>
        <p:spPr/>
        <p:txBody>
          <a:bodyPr/>
          <a:lstStyle/>
          <a:p>
            <a:pPr>
              <a:defRPr/>
            </a:pPr>
            <a:r>
              <a:rPr lang="en-US" smtClean="0"/>
              <a:t>9/21/2014</a:t>
            </a:r>
            <a:endParaRPr lang="en-US"/>
          </a:p>
        </p:txBody>
      </p:sp>
      <p:sp>
        <p:nvSpPr>
          <p:cNvPr id="6" name="Header Placeholder 5"/>
          <p:cNvSpPr>
            <a:spLocks noGrp="1"/>
          </p:cNvSpPr>
          <p:nvPr>
            <p:ph type="hdr" sz="quarter" idx="12"/>
          </p:nvPr>
        </p:nvSpPr>
        <p:spPr/>
        <p:txBody>
          <a:bodyPr/>
          <a:lstStyle/>
          <a:p>
            <a:pPr>
              <a:defRPr/>
            </a:pPr>
            <a:r>
              <a:rPr lang="en-US" dirty="0" smtClean="0"/>
              <a:t>Sanctification 101 - Part 2</a:t>
            </a:r>
            <a:endParaRPr lang="en-US" dirty="0"/>
          </a:p>
        </p:txBody>
      </p:sp>
    </p:spTree>
    <p:extLst>
      <p:ext uri="{BB962C8B-B14F-4D97-AF65-F5344CB8AC3E}">
        <p14:creationId xmlns:p14="http://schemas.microsoft.com/office/powerpoint/2010/main" val="2180898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3103972-3077-45B4-8E02-E33259583688}" type="slidenum">
              <a:rPr lang="en-US" smtClean="0"/>
              <a:pPr>
                <a:defRPr/>
              </a:pPr>
              <a:t>6</a:t>
            </a:fld>
            <a:endParaRPr lang="en-US"/>
          </a:p>
        </p:txBody>
      </p:sp>
      <p:sp>
        <p:nvSpPr>
          <p:cNvPr id="5" name="Date Placeholder 4"/>
          <p:cNvSpPr>
            <a:spLocks noGrp="1"/>
          </p:cNvSpPr>
          <p:nvPr>
            <p:ph type="dt" idx="11"/>
          </p:nvPr>
        </p:nvSpPr>
        <p:spPr/>
        <p:txBody>
          <a:bodyPr/>
          <a:lstStyle/>
          <a:p>
            <a:pPr>
              <a:defRPr/>
            </a:pPr>
            <a:r>
              <a:rPr lang="en-US" smtClean="0"/>
              <a:t>9/21/2014</a:t>
            </a:r>
            <a:endParaRPr lang="en-US"/>
          </a:p>
        </p:txBody>
      </p:sp>
      <p:sp>
        <p:nvSpPr>
          <p:cNvPr id="6" name="Header Placeholder 5"/>
          <p:cNvSpPr>
            <a:spLocks noGrp="1"/>
          </p:cNvSpPr>
          <p:nvPr>
            <p:ph type="hdr" sz="quarter" idx="12"/>
          </p:nvPr>
        </p:nvSpPr>
        <p:spPr/>
        <p:txBody>
          <a:bodyPr/>
          <a:lstStyle/>
          <a:p>
            <a:pPr>
              <a:defRPr/>
            </a:pPr>
            <a:r>
              <a:rPr lang="en-US" dirty="0" smtClean="0"/>
              <a:t>Sanctification 101 - Part 2</a:t>
            </a:r>
            <a:endParaRPr lang="en-US" dirty="0"/>
          </a:p>
        </p:txBody>
      </p:sp>
    </p:spTree>
    <p:extLst>
      <p:ext uri="{BB962C8B-B14F-4D97-AF65-F5344CB8AC3E}">
        <p14:creationId xmlns:p14="http://schemas.microsoft.com/office/powerpoint/2010/main" val="3351145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3103972-3077-45B4-8E02-E33259583688}" type="slidenum">
              <a:rPr lang="en-US" smtClean="0"/>
              <a:pPr>
                <a:defRPr/>
              </a:pPr>
              <a:t>7</a:t>
            </a:fld>
            <a:endParaRPr lang="en-US"/>
          </a:p>
        </p:txBody>
      </p:sp>
      <p:sp>
        <p:nvSpPr>
          <p:cNvPr id="5" name="Date Placeholder 4"/>
          <p:cNvSpPr>
            <a:spLocks noGrp="1"/>
          </p:cNvSpPr>
          <p:nvPr>
            <p:ph type="dt" idx="11"/>
          </p:nvPr>
        </p:nvSpPr>
        <p:spPr/>
        <p:txBody>
          <a:bodyPr/>
          <a:lstStyle/>
          <a:p>
            <a:pPr>
              <a:defRPr/>
            </a:pPr>
            <a:r>
              <a:rPr lang="en-US" smtClean="0"/>
              <a:t>9/21/2014</a:t>
            </a:r>
            <a:endParaRPr lang="en-US"/>
          </a:p>
        </p:txBody>
      </p:sp>
      <p:sp>
        <p:nvSpPr>
          <p:cNvPr id="6" name="Header Placeholder 5"/>
          <p:cNvSpPr>
            <a:spLocks noGrp="1"/>
          </p:cNvSpPr>
          <p:nvPr>
            <p:ph type="hdr" sz="quarter" idx="12"/>
          </p:nvPr>
        </p:nvSpPr>
        <p:spPr/>
        <p:txBody>
          <a:bodyPr/>
          <a:lstStyle/>
          <a:p>
            <a:pPr>
              <a:defRPr/>
            </a:pPr>
            <a:r>
              <a:rPr lang="en-US" dirty="0" smtClean="0"/>
              <a:t>Sanctification 101 - Part 2</a:t>
            </a:r>
            <a:endParaRPr lang="en-US" dirty="0"/>
          </a:p>
        </p:txBody>
      </p:sp>
    </p:spTree>
    <p:extLst>
      <p:ext uri="{BB962C8B-B14F-4D97-AF65-F5344CB8AC3E}">
        <p14:creationId xmlns:p14="http://schemas.microsoft.com/office/powerpoint/2010/main" val="3651705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3103972-3077-45B4-8E02-E33259583688}" type="slidenum">
              <a:rPr lang="en-US" smtClean="0"/>
              <a:pPr>
                <a:defRPr/>
              </a:pPr>
              <a:t>8</a:t>
            </a:fld>
            <a:endParaRPr lang="en-US"/>
          </a:p>
        </p:txBody>
      </p:sp>
      <p:sp>
        <p:nvSpPr>
          <p:cNvPr id="5" name="Date Placeholder 4"/>
          <p:cNvSpPr>
            <a:spLocks noGrp="1"/>
          </p:cNvSpPr>
          <p:nvPr>
            <p:ph type="dt" idx="11"/>
          </p:nvPr>
        </p:nvSpPr>
        <p:spPr/>
        <p:txBody>
          <a:bodyPr/>
          <a:lstStyle/>
          <a:p>
            <a:pPr>
              <a:defRPr/>
            </a:pPr>
            <a:r>
              <a:rPr lang="en-US" smtClean="0"/>
              <a:t>9/21/2014</a:t>
            </a:r>
            <a:endParaRPr lang="en-US"/>
          </a:p>
        </p:txBody>
      </p:sp>
      <p:sp>
        <p:nvSpPr>
          <p:cNvPr id="6" name="Header Placeholder 5"/>
          <p:cNvSpPr>
            <a:spLocks noGrp="1"/>
          </p:cNvSpPr>
          <p:nvPr>
            <p:ph type="hdr" sz="quarter" idx="12"/>
          </p:nvPr>
        </p:nvSpPr>
        <p:spPr/>
        <p:txBody>
          <a:bodyPr/>
          <a:lstStyle/>
          <a:p>
            <a:pPr>
              <a:defRPr/>
            </a:pPr>
            <a:r>
              <a:rPr lang="en-US" dirty="0" smtClean="0"/>
              <a:t>Sanctification 101 - Part 2</a:t>
            </a:r>
            <a:endParaRPr lang="en-US" dirty="0"/>
          </a:p>
        </p:txBody>
      </p:sp>
    </p:spTree>
    <p:extLst>
      <p:ext uri="{BB962C8B-B14F-4D97-AF65-F5344CB8AC3E}">
        <p14:creationId xmlns:p14="http://schemas.microsoft.com/office/powerpoint/2010/main" val="4002328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3103972-3077-45B4-8E02-E33259583688}" type="slidenum">
              <a:rPr lang="en-US" smtClean="0"/>
              <a:pPr>
                <a:defRPr/>
              </a:pPr>
              <a:t>9</a:t>
            </a:fld>
            <a:endParaRPr lang="en-US"/>
          </a:p>
        </p:txBody>
      </p:sp>
      <p:sp>
        <p:nvSpPr>
          <p:cNvPr id="5" name="Date Placeholder 4"/>
          <p:cNvSpPr>
            <a:spLocks noGrp="1"/>
          </p:cNvSpPr>
          <p:nvPr>
            <p:ph type="dt" idx="11"/>
          </p:nvPr>
        </p:nvSpPr>
        <p:spPr/>
        <p:txBody>
          <a:bodyPr/>
          <a:lstStyle/>
          <a:p>
            <a:pPr>
              <a:defRPr/>
            </a:pPr>
            <a:r>
              <a:rPr lang="en-US" smtClean="0"/>
              <a:t>9/21/2014</a:t>
            </a:r>
            <a:endParaRPr lang="en-US"/>
          </a:p>
        </p:txBody>
      </p:sp>
      <p:sp>
        <p:nvSpPr>
          <p:cNvPr id="6" name="Header Placeholder 5"/>
          <p:cNvSpPr>
            <a:spLocks noGrp="1"/>
          </p:cNvSpPr>
          <p:nvPr>
            <p:ph type="hdr" sz="quarter" idx="12"/>
          </p:nvPr>
        </p:nvSpPr>
        <p:spPr/>
        <p:txBody>
          <a:bodyPr/>
          <a:lstStyle/>
          <a:p>
            <a:pPr>
              <a:defRPr/>
            </a:pPr>
            <a:r>
              <a:rPr lang="en-US" dirty="0" smtClean="0"/>
              <a:t>Sanctification 101 - Part 2</a:t>
            </a:r>
            <a:endParaRPr lang="en-US" dirty="0"/>
          </a:p>
        </p:txBody>
      </p:sp>
    </p:spTree>
    <p:extLst>
      <p:ext uri="{BB962C8B-B14F-4D97-AF65-F5344CB8AC3E}">
        <p14:creationId xmlns:p14="http://schemas.microsoft.com/office/powerpoint/2010/main" val="4131910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D4491A-50BF-425A-A8DE-0C2648F4E4A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209286-4E6A-4AEC-8D41-7BC11CFCAE5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B92597-62CA-4817-B813-D5E09B03142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DA751-B384-4560-ACB1-865FA5AA2A4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A1B25A-DEC5-4701-BE1A-47EBDD59C1D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136C97-A145-41D4-8FD0-72413E82029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1AA8C75-A04C-4CD0-A477-524FF3271F1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DB0AA1D-F767-4C87-9F51-BCBED2940FD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2CF3DC6-B8FA-44F6-AAA9-53F44FBEE14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C1AD7-3EA5-499C-A299-19536CD56F4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5AAE066-370C-4EA4-909A-181EAD5183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2EB1AF8-5795-4309-AD34-8B98C8F33CD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7"/>
          <p:cNvSpPr>
            <a:spLocks noGrp="1" noChangeArrowheads="1"/>
          </p:cNvSpPr>
          <p:nvPr>
            <p:ph type="title"/>
          </p:nvPr>
        </p:nvSpPr>
        <p:spPr>
          <a:xfrm>
            <a:off x="253206" y="598714"/>
            <a:ext cx="8637588" cy="762000"/>
          </a:xfrm>
          <a:noFill/>
        </p:spPr>
        <p:txBody>
          <a:bodyPr anchor="b">
            <a:spAutoFit/>
          </a:bodyPr>
          <a:lstStyle/>
          <a:p>
            <a:pPr eaLnBrk="1" hangingPunct="1"/>
            <a:r>
              <a:rPr lang="en-US" dirty="0" smtClean="0">
                <a:solidFill>
                  <a:schemeClr val="tx1"/>
                </a:solidFill>
              </a:rPr>
              <a:t>Welcome To</a:t>
            </a:r>
          </a:p>
        </p:txBody>
      </p:sp>
      <p:pic>
        <p:nvPicPr>
          <p:cNvPr id="2051" name="Picture 8"/>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819400" y="1371600"/>
            <a:ext cx="3505200" cy="47001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FFFF00"/>
                </a:solidFill>
              </a:rPr>
              <a:t>Sanctification </a:t>
            </a:r>
            <a:r>
              <a:rPr lang="en-US" sz="4000" b="1" dirty="0" smtClean="0">
                <a:solidFill>
                  <a:srgbClr val="FFFF00"/>
                </a:solidFill>
              </a:rPr>
              <a:t>101—Part 2</a:t>
            </a:r>
            <a:endParaRPr lang="en-US" sz="4000" b="1" dirty="0">
              <a:solidFill>
                <a:srgbClr val="FFFF00"/>
              </a:solidFill>
            </a:endParaRPr>
          </a:p>
        </p:txBody>
      </p:sp>
      <p:sp>
        <p:nvSpPr>
          <p:cNvPr id="5" name="Content Placeholder 4"/>
          <p:cNvSpPr>
            <a:spLocks noGrp="1"/>
          </p:cNvSpPr>
          <p:nvPr>
            <p:ph idx="1"/>
          </p:nvPr>
        </p:nvSpPr>
        <p:spPr>
          <a:xfrm>
            <a:off x="457199" y="1295400"/>
            <a:ext cx="8610601" cy="5029200"/>
          </a:xfrm>
        </p:spPr>
        <p:txBody>
          <a:bodyPr/>
          <a:lstStyle/>
          <a:p>
            <a:pPr marL="0" indent="0">
              <a:buNone/>
            </a:pPr>
            <a:r>
              <a:rPr lang="en-US" sz="2800" b="1" dirty="0" smtClean="0">
                <a:solidFill>
                  <a:schemeClr val="bg1"/>
                </a:solidFill>
              </a:rPr>
              <a:t>Body of Lesson:</a:t>
            </a:r>
            <a:br>
              <a:rPr lang="en-US" sz="2800" b="1" dirty="0" smtClean="0">
                <a:solidFill>
                  <a:schemeClr val="bg1"/>
                </a:solidFill>
              </a:rPr>
            </a:br>
            <a:r>
              <a:rPr lang="en-US" sz="2400" dirty="0" smtClean="0">
                <a:solidFill>
                  <a:schemeClr val="bg1"/>
                </a:solidFill>
              </a:rPr>
              <a:t>Paul develops this section by comparing and contrasting </a:t>
            </a:r>
            <a:br>
              <a:rPr lang="en-US" sz="2400" dirty="0" smtClean="0">
                <a:solidFill>
                  <a:schemeClr val="bg1"/>
                </a:solidFill>
              </a:rPr>
            </a:br>
            <a:r>
              <a:rPr lang="en-US" sz="2400" dirty="0" smtClean="0">
                <a:solidFill>
                  <a:schemeClr val="bg1"/>
                </a:solidFill>
              </a:rPr>
              <a:t>three things:</a:t>
            </a:r>
          </a:p>
          <a:p>
            <a:pPr marL="457200" indent="-457200">
              <a:buFont typeface="+mj-lt"/>
              <a:buAutoNum type="alphaUcPeriod" startAt="3"/>
            </a:pPr>
            <a:r>
              <a:rPr lang="en-US" sz="2400" b="1" dirty="0" smtClean="0">
                <a:solidFill>
                  <a:srgbClr val="FF0000"/>
                </a:solidFill>
              </a:rPr>
              <a:t>Two kinds of rewards (wages).</a:t>
            </a:r>
          </a:p>
          <a:p>
            <a:pPr marL="857250" lvl="1" indent="-457200">
              <a:buFont typeface="+mj-lt"/>
              <a:buAutoNum type="arabicPeriod"/>
            </a:pPr>
            <a:r>
              <a:rPr lang="en-US" sz="2000" b="1" dirty="0" smtClean="0">
                <a:solidFill>
                  <a:srgbClr val="00B050"/>
                </a:solidFill>
              </a:rPr>
              <a:t>Death (Eternal separation from God)</a:t>
            </a:r>
          </a:p>
          <a:p>
            <a:pPr marL="1085850" lvl="2" indent="-285750"/>
            <a:r>
              <a:rPr lang="en-US" sz="1600" dirty="0" smtClean="0">
                <a:solidFill>
                  <a:schemeClr val="bg1"/>
                </a:solidFill>
              </a:rPr>
              <a:t>The wages of sin is death….  When you work for this master all you can expect at the end is death—eternal separation from God (</a:t>
            </a:r>
            <a:r>
              <a:rPr lang="en-US" sz="1600" dirty="0" smtClean="0">
                <a:solidFill>
                  <a:schemeClr val="bg1"/>
                </a:solidFill>
              </a:rPr>
              <a:t>v.23a</a:t>
            </a:r>
            <a:r>
              <a:rPr lang="en-US" sz="1600" dirty="0" smtClean="0">
                <a:solidFill>
                  <a:schemeClr val="bg1"/>
                </a:solidFill>
              </a:rPr>
              <a:t>).  That is not what we were created for, but if we refuse the gift of salvation, there is no other means of salvation possible!  But…(and here is where grace comes in)</a:t>
            </a:r>
          </a:p>
          <a:p>
            <a:pPr marL="857250" lvl="1" indent="-457200">
              <a:buFont typeface="+mj-lt"/>
              <a:buAutoNum type="arabicPeriod"/>
            </a:pPr>
            <a:r>
              <a:rPr lang="en-US" sz="2000" b="1" dirty="0" smtClean="0">
                <a:solidFill>
                  <a:srgbClr val="00B050"/>
                </a:solidFill>
              </a:rPr>
              <a:t>Life (Eternal intimacy with God; in Christ Jesus our Lord)</a:t>
            </a:r>
          </a:p>
          <a:p>
            <a:pPr marL="1085850" lvl="2" indent="-285750"/>
            <a:r>
              <a:rPr lang="en-US" sz="1600" dirty="0" smtClean="0">
                <a:solidFill>
                  <a:schemeClr val="bg1"/>
                </a:solidFill>
              </a:rPr>
              <a:t>The gift of God is eternal life (</a:t>
            </a:r>
            <a:r>
              <a:rPr lang="en-US" sz="1600" dirty="0" smtClean="0">
                <a:solidFill>
                  <a:schemeClr val="bg1"/>
                </a:solidFill>
              </a:rPr>
              <a:t>v.22, 23b</a:t>
            </a:r>
            <a:r>
              <a:rPr lang="en-US" sz="1600" dirty="0" smtClean="0">
                <a:solidFill>
                  <a:schemeClr val="bg1"/>
                </a:solidFill>
              </a:rPr>
              <a:t>).  The reward is not something we </a:t>
            </a:r>
            <a:r>
              <a:rPr lang="en-US" sz="1600" dirty="0" smtClean="0">
                <a:solidFill>
                  <a:schemeClr val="bg1"/>
                </a:solidFill>
              </a:rPr>
              <a:t>earn </a:t>
            </a:r>
            <a:r>
              <a:rPr lang="en-US" sz="1600" dirty="0" smtClean="0">
                <a:solidFill>
                  <a:schemeClr val="bg1"/>
                </a:solidFill>
              </a:rPr>
              <a:t>like wages—it is a gift that we must receive by faith, and then open and enjoy it!</a:t>
            </a:r>
          </a:p>
          <a:p>
            <a:pPr marL="1085850" lvl="2" indent="-285750"/>
            <a:r>
              <a:rPr lang="en-US" sz="1600" dirty="0" smtClean="0">
                <a:solidFill>
                  <a:schemeClr val="bg1"/>
                </a:solidFill>
              </a:rPr>
              <a:t>Eternal life starts now, not just something we get later in heaven, and it is all because we are in Christ Jesus our Lord!  Are you?</a:t>
            </a:r>
          </a:p>
          <a:p>
            <a:pPr marL="1085850" lvl="2" indent="-285750"/>
            <a:r>
              <a:rPr lang="en-US" sz="1600" dirty="0" smtClean="0">
                <a:solidFill>
                  <a:schemeClr val="bg1"/>
                </a:solidFill>
              </a:rPr>
              <a:t>The more intimate we are with our Lord, the more we want to love and serve Him and not grieve our Lord and rebel against His authority (like marriage analogy).</a:t>
            </a:r>
          </a:p>
          <a:p>
            <a:pPr lvl="0"/>
            <a:endParaRPr lang="en-US" sz="2400" dirty="0" smtClean="0">
              <a:solidFill>
                <a:schemeClr val="bg1"/>
              </a:solidFill>
            </a:endParaRPr>
          </a:p>
          <a:p>
            <a:pPr lvl="0"/>
            <a:endParaRPr lang="en-US" sz="2400" dirty="0" smtClean="0">
              <a:solidFill>
                <a:schemeClr val="bg1"/>
              </a:solidFill>
            </a:endParaRPr>
          </a:p>
          <a:p>
            <a:pPr lvl="0"/>
            <a:endParaRPr lang="en-US" sz="2400" dirty="0" smtClean="0">
              <a:solidFill>
                <a:schemeClr val="bg1"/>
              </a:solidFill>
            </a:endParaRPr>
          </a:p>
          <a:p>
            <a:pPr lvl="0"/>
            <a:endParaRPr lang="en-US" sz="2400" dirty="0">
              <a:solidFill>
                <a:schemeClr val="bg1"/>
              </a:solidFill>
            </a:endParaRPr>
          </a:p>
        </p:txBody>
      </p:sp>
    </p:spTree>
    <p:extLst>
      <p:ext uri="{BB962C8B-B14F-4D97-AF65-F5344CB8AC3E}">
        <p14:creationId xmlns:p14="http://schemas.microsoft.com/office/powerpoint/2010/main" val="683413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FFFF00"/>
                </a:solidFill>
              </a:rPr>
              <a:t>Sanctification </a:t>
            </a:r>
            <a:r>
              <a:rPr lang="en-US" sz="4000" b="1" dirty="0" smtClean="0">
                <a:solidFill>
                  <a:srgbClr val="FFFF00"/>
                </a:solidFill>
              </a:rPr>
              <a:t>101—Part 2</a:t>
            </a:r>
            <a:endParaRPr lang="en-US" sz="4000" b="1" dirty="0">
              <a:solidFill>
                <a:srgbClr val="FFFF00"/>
              </a:solidFill>
            </a:endParaRPr>
          </a:p>
        </p:txBody>
      </p:sp>
      <p:sp>
        <p:nvSpPr>
          <p:cNvPr id="5" name="Content Placeholder 4"/>
          <p:cNvSpPr>
            <a:spLocks noGrp="1"/>
          </p:cNvSpPr>
          <p:nvPr>
            <p:ph idx="1"/>
          </p:nvPr>
        </p:nvSpPr>
        <p:spPr>
          <a:xfrm>
            <a:off x="457200" y="1295400"/>
            <a:ext cx="8382000" cy="4525963"/>
          </a:xfrm>
        </p:spPr>
        <p:txBody>
          <a:bodyPr/>
          <a:lstStyle/>
          <a:p>
            <a:pPr>
              <a:buNone/>
            </a:pPr>
            <a:r>
              <a:rPr lang="en-US" sz="2800" b="1" dirty="0">
                <a:solidFill>
                  <a:schemeClr val="bg1"/>
                </a:solidFill>
              </a:rPr>
              <a:t>Application:</a:t>
            </a:r>
            <a:endParaRPr lang="en-US" sz="2800" b="1" dirty="0">
              <a:solidFill>
                <a:srgbClr val="FF0000"/>
              </a:solidFill>
            </a:endParaRPr>
          </a:p>
          <a:p>
            <a:pPr>
              <a:buNone/>
            </a:pPr>
            <a:r>
              <a:rPr lang="en-US" sz="2400" b="1" dirty="0" smtClean="0">
                <a:solidFill>
                  <a:srgbClr val="FF0000"/>
                </a:solidFill>
              </a:rPr>
              <a:t>1</a:t>
            </a:r>
            <a:r>
              <a:rPr lang="en-US" sz="2400" b="1" dirty="0">
                <a:solidFill>
                  <a:srgbClr val="FF0000"/>
                </a:solidFill>
              </a:rPr>
              <a:t>.	</a:t>
            </a:r>
            <a:r>
              <a:rPr lang="en-US" sz="2400" b="1" dirty="0" smtClean="0">
                <a:solidFill>
                  <a:srgbClr val="FF0000"/>
                </a:solidFill>
              </a:rPr>
              <a:t> What </a:t>
            </a:r>
            <a:r>
              <a:rPr lang="en-US" sz="2400" b="1" dirty="0">
                <a:solidFill>
                  <a:srgbClr val="FF0000"/>
                </a:solidFill>
              </a:rPr>
              <a:t>master are you a slave of?</a:t>
            </a:r>
          </a:p>
          <a:p>
            <a:pPr marL="457200" lvl="1" indent="0">
              <a:buNone/>
            </a:pPr>
            <a:r>
              <a:rPr lang="en-US" sz="2000" dirty="0" smtClean="0">
                <a:solidFill>
                  <a:schemeClr val="bg1"/>
                </a:solidFill>
              </a:rPr>
              <a:t>One </a:t>
            </a:r>
            <a:r>
              <a:rPr lang="en-US" sz="2000" dirty="0">
                <a:solidFill>
                  <a:schemeClr val="bg1"/>
                </a:solidFill>
              </a:rPr>
              <a:t>that’s killing you, or one that’s promoting real life and </a:t>
            </a:r>
            <a:r>
              <a:rPr lang="en-US" sz="2000" dirty="0" smtClean="0">
                <a:solidFill>
                  <a:schemeClr val="bg1"/>
                </a:solidFill>
              </a:rPr>
              <a:t>righteousness (sanctification)?</a:t>
            </a:r>
            <a:endParaRPr lang="en-US" sz="2000" dirty="0">
              <a:solidFill>
                <a:srgbClr val="FF0000"/>
              </a:solidFill>
            </a:endParaRPr>
          </a:p>
          <a:p>
            <a:pPr>
              <a:buNone/>
            </a:pPr>
            <a:r>
              <a:rPr lang="en-US" sz="2400" b="1" dirty="0" smtClean="0">
                <a:solidFill>
                  <a:srgbClr val="FF0000"/>
                </a:solidFill>
              </a:rPr>
              <a:t>2</a:t>
            </a:r>
            <a:r>
              <a:rPr lang="en-US" sz="2400" b="1" dirty="0">
                <a:solidFill>
                  <a:srgbClr val="FF0000"/>
                </a:solidFill>
              </a:rPr>
              <a:t>.	</a:t>
            </a:r>
            <a:r>
              <a:rPr lang="en-US" sz="2400" b="1" dirty="0" smtClean="0">
                <a:solidFill>
                  <a:srgbClr val="FF0000"/>
                </a:solidFill>
              </a:rPr>
              <a:t> What </a:t>
            </a:r>
            <a:r>
              <a:rPr lang="en-US" sz="2400" b="1" dirty="0">
                <a:solidFill>
                  <a:srgbClr val="FF0000"/>
                </a:solidFill>
              </a:rPr>
              <a:t>kind of slave are you?</a:t>
            </a:r>
          </a:p>
          <a:p>
            <a:pPr marL="457200" lvl="1" indent="0">
              <a:buNone/>
            </a:pPr>
            <a:r>
              <a:rPr lang="en-US" sz="2000" dirty="0" smtClean="0">
                <a:solidFill>
                  <a:schemeClr val="bg1"/>
                </a:solidFill>
              </a:rPr>
              <a:t>One </a:t>
            </a:r>
            <a:r>
              <a:rPr lang="en-US" sz="2000" dirty="0">
                <a:solidFill>
                  <a:schemeClr val="bg1"/>
                </a:solidFill>
              </a:rPr>
              <a:t>that’s held against your will and resists authority, or one that’s redeemed and willingly submits to your new loving ownership?</a:t>
            </a:r>
            <a:endParaRPr lang="en-US" sz="2000" dirty="0">
              <a:solidFill>
                <a:srgbClr val="FF0000"/>
              </a:solidFill>
            </a:endParaRPr>
          </a:p>
          <a:p>
            <a:pPr>
              <a:buNone/>
            </a:pPr>
            <a:r>
              <a:rPr lang="en-US" sz="2400" b="1" dirty="0" smtClean="0">
                <a:solidFill>
                  <a:srgbClr val="FF0000"/>
                </a:solidFill>
              </a:rPr>
              <a:t>3</a:t>
            </a:r>
            <a:r>
              <a:rPr lang="en-US" sz="2400" b="1" dirty="0">
                <a:solidFill>
                  <a:srgbClr val="FF0000"/>
                </a:solidFill>
              </a:rPr>
              <a:t>.	</a:t>
            </a:r>
            <a:r>
              <a:rPr lang="en-US" sz="2400" b="1" dirty="0" smtClean="0">
                <a:solidFill>
                  <a:srgbClr val="FF0000"/>
                </a:solidFill>
              </a:rPr>
              <a:t> What </a:t>
            </a:r>
            <a:r>
              <a:rPr lang="en-US" sz="2400" b="1" dirty="0">
                <a:solidFill>
                  <a:srgbClr val="FF0000"/>
                </a:solidFill>
              </a:rPr>
              <a:t>reward are you going to get?</a:t>
            </a:r>
          </a:p>
          <a:p>
            <a:pPr marL="457200" lvl="1" indent="0">
              <a:buNone/>
            </a:pPr>
            <a:r>
              <a:rPr lang="en-US" sz="2000" dirty="0" smtClean="0">
                <a:solidFill>
                  <a:schemeClr val="bg1"/>
                </a:solidFill>
              </a:rPr>
              <a:t>One </a:t>
            </a:r>
            <a:r>
              <a:rPr lang="en-US" sz="2000" dirty="0">
                <a:solidFill>
                  <a:schemeClr val="bg1"/>
                </a:solidFill>
              </a:rPr>
              <a:t>that’s destined to eventually </a:t>
            </a:r>
            <a:r>
              <a:rPr lang="en-US" sz="2000" dirty="0" smtClean="0">
                <a:solidFill>
                  <a:schemeClr val="bg1"/>
                </a:solidFill>
              </a:rPr>
              <a:t>result in eternal </a:t>
            </a:r>
            <a:r>
              <a:rPr lang="en-US" sz="2000" dirty="0">
                <a:solidFill>
                  <a:schemeClr val="bg1"/>
                </a:solidFill>
              </a:rPr>
              <a:t>separation from God, or one that’s even now </a:t>
            </a:r>
            <a:r>
              <a:rPr lang="en-US" sz="2000" dirty="0" smtClean="0">
                <a:solidFill>
                  <a:schemeClr val="bg1"/>
                </a:solidFill>
              </a:rPr>
              <a:t>resulting in eternal </a:t>
            </a:r>
            <a:r>
              <a:rPr lang="en-US" sz="2000" dirty="0">
                <a:solidFill>
                  <a:schemeClr val="bg1"/>
                </a:solidFill>
              </a:rPr>
              <a:t>intimacy with God</a:t>
            </a:r>
            <a:r>
              <a:rPr lang="en-US" sz="2000" dirty="0" smtClean="0">
                <a:solidFill>
                  <a:schemeClr val="bg1"/>
                </a:solidFill>
              </a:rPr>
              <a:t>?</a:t>
            </a:r>
            <a:endParaRPr lang="en-US" sz="2400" dirty="0" smtClean="0">
              <a:solidFill>
                <a:schemeClr val="bg1"/>
              </a:solidFill>
            </a:endParaRPr>
          </a:p>
          <a:p>
            <a:pPr lvl="0"/>
            <a:endParaRPr lang="en-US" sz="2400" dirty="0">
              <a:solidFill>
                <a:schemeClr val="bg1"/>
              </a:solidFill>
            </a:endParaRPr>
          </a:p>
        </p:txBody>
      </p:sp>
    </p:spTree>
    <p:extLst>
      <p:ext uri="{BB962C8B-B14F-4D97-AF65-F5344CB8AC3E}">
        <p14:creationId xmlns:p14="http://schemas.microsoft.com/office/powerpoint/2010/main" val="3982497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2400" y="533400"/>
            <a:ext cx="8839200" cy="2362200"/>
          </a:xfrm>
        </p:spPr>
        <p:txBody>
          <a:bodyPr>
            <a:normAutofit fontScale="90000"/>
          </a:bodyPr>
          <a:lstStyle/>
          <a:p>
            <a:pPr eaLnBrk="1" hangingPunct="1"/>
            <a:r>
              <a:rPr lang="en-US" sz="5300" b="1" dirty="0" smtClean="0">
                <a:solidFill>
                  <a:srgbClr val="FFFF00"/>
                </a:solidFill>
              </a:rPr>
              <a:t/>
            </a:r>
            <a:br>
              <a:rPr lang="en-US" sz="5300" b="1" dirty="0" smtClean="0">
                <a:solidFill>
                  <a:srgbClr val="FFFF00"/>
                </a:solidFill>
              </a:rPr>
            </a:br>
            <a:r>
              <a:rPr lang="en-US" sz="5300" b="1" dirty="0" smtClean="0">
                <a:solidFill>
                  <a:srgbClr val="FFFF00"/>
                </a:solidFill>
              </a:rPr>
              <a:t>Sanctification 101—Part 2</a:t>
            </a:r>
            <a:r>
              <a:rPr lang="en-US" dirty="0" smtClean="0">
                <a:solidFill>
                  <a:schemeClr val="accent3"/>
                </a:solidFill>
              </a:rPr>
              <a:t/>
            </a:r>
            <a:br>
              <a:rPr lang="en-US" dirty="0" smtClean="0">
                <a:solidFill>
                  <a:schemeClr val="accent3"/>
                </a:solidFill>
              </a:rPr>
            </a:br>
            <a:r>
              <a:rPr lang="en-US" dirty="0" smtClean="0">
                <a:solidFill>
                  <a:schemeClr val="bg1"/>
                </a:solidFill>
              </a:rPr>
              <a:t/>
            </a:r>
            <a:br>
              <a:rPr lang="en-US" dirty="0" smtClean="0">
                <a:solidFill>
                  <a:schemeClr val="bg1"/>
                </a:solidFill>
              </a:rPr>
            </a:br>
            <a:r>
              <a:rPr lang="en-US" sz="4000" b="1" dirty="0" smtClean="0">
                <a:solidFill>
                  <a:schemeClr val="bg1"/>
                </a:solidFill>
              </a:rPr>
              <a:t>Part of the Romans Preaching Series:  </a:t>
            </a:r>
            <a:br>
              <a:rPr lang="en-US" sz="4000" b="1" dirty="0" smtClean="0">
                <a:solidFill>
                  <a:schemeClr val="bg1"/>
                </a:solidFill>
              </a:rPr>
            </a:br>
            <a:endParaRPr lang="en-US" sz="4000" dirty="0" smtClean="0">
              <a:solidFill>
                <a:schemeClr val="bg1"/>
              </a:solidFill>
            </a:endParaRPr>
          </a:p>
        </p:txBody>
      </p:sp>
      <p:sp>
        <p:nvSpPr>
          <p:cNvPr id="3075" name="Rectangle 3"/>
          <p:cNvSpPr>
            <a:spLocks noGrp="1" noChangeArrowheads="1"/>
          </p:cNvSpPr>
          <p:nvPr>
            <p:ph type="subTitle" idx="1"/>
          </p:nvPr>
        </p:nvSpPr>
        <p:spPr>
          <a:xfrm>
            <a:off x="838200" y="3810000"/>
            <a:ext cx="7391400" cy="2209800"/>
          </a:xfrm>
        </p:spPr>
        <p:txBody>
          <a:bodyPr/>
          <a:lstStyle/>
          <a:p>
            <a:pPr eaLnBrk="1" hangingPunct="1"/>
            <a:r>
              <a:rPr lang="en-US" dirty="0" smtClean="0">
                <a:solidFill>
                  <a:schemeClr val="accent3"/>
                </a:solidFill>
              </a:rPr>
              <a:t/>
            </a:r>
            <a:br>
              <a:rPr lang="en-US" dirty="0" smtClean="0">
                <a:solidFill>
                  <a:schemeClr val="accent3"/>
                </a:solidFill>
              </a:rPr>
            </a:br>
            <a:r>
              <a:rPr lang="en-US" dirty="0" smtClean="0">
                <a:solidFill>
                  <a:schemeClr val="accent3"/>
                </a:solidFill>
              </a:rPr>
              <a:t>Romans 6:15-23</a:t>
            </a:r>
            <a:br>
              <a:rPr lang="en-US" dirty="0" smtClean="0">
                <a:solidFill>
                  <a:schemeClr val="accent3"/>
                </a:solidFill>
              </a:rPr>
            </a:br>
            <a:r>
              <a:rPr lang="en-US" dirty="0" smtClean="0">
                <a:solidFill>
                  <a:schemeClr val="accent3"/>
                </a:solidFill>
              </a:rPr>
              <a:t/>
            </a:r>
            <a:br>
              <a:rPr lang="en-US" dirty="0" smtClean="0">
                <a:solidFill>
                  <a:schemeClr val="accent3"/>
                </a:solidFill>
              </a:rPr>
            </a:br>
            <a:r>
              <a:rPr lang="en-US" sz="2000" dirty="0" smtClean="0">
                <a:solidFill>
                  <a:schemeClr val="accent3"/>
                </a:solidFill>
              </a:rPr>
              <a:t>Robert L. Watt</a:t>
            </a:r>
            <a:br>
              <a:rPr lang="en-US" sz="2000" dirty="0" smtClean="0">
                <a:solidFill>
                  <a:schemeClr val="accent3"/>
                </a:solidFill>
              </a:rPr>
            </a:br>
            <a:r>
              <a:rPr lang="en-US" sz="2000" dirty="0" smtClean="0">
                <a:solidFill>
                  <a:schemeClr val="accent3"/>
                </a:solidFill>
              </a:rPr>
              <a:t>September 21, 2014</a:t>
            </a:r>
            <a:endParaRPr lang="en-US" dirty="0" smtClean="0">
              <a:solidFill>
                <a:schemeClr val="accent3"/>
              </a:solidFill>
            </a:endParaRPr>
          </a:p>
        </p:txBody>
      </p:sp>
      <p:pic>
        <p:nvPicPr>
          <p:cNvPr id="2" name="Picture 1"/>
          <p:cNvPicPr>
            <a:picLocks noChangeAspect="1"/>
          </p:cNvPicPr>
          <p:nvPr/>
        </p:nvPicPr>
        <p:blipFill>
          <a:blip r:embed="rId3"/>
          <a:stretch>
            <a:fillRect/>
          </a:stretch>
        </p:blipFill>
        <p:spPr>
          <a:xfrm>
            <a:off x="868359" y="2673030"/>
            <a:ext cx="7407282" cy="151193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FFFF00"/>
                </a:solidFill>
              </a:rPr>
              <a:t>Sanctification </a:t>
            </a:r>
            <a:r>
              <a:rPr lang="en-US" sz="4000" b="1" dirty="0" smtClean="0">
                <a:solidFill>
                  <a:srgbClr val="FFFF00"/>
                </a:solidFill>
              </a:rPr>
              <a:t>101—Part 2</a:t>
            </a:r>
            <a:endParaRPr lang="en-US" sz="4000" b="1" dirty="0">
              <a:solidFill>
                <a:srgbClr val="FFFF00"/>
              </a:solidFill>
            </a:endParaRPr>
          </a:p>
        </p:txBody>
      </p:sp>
      <p:sp>
        <p:nvSpPr>
          <p:cNvPr id="5" name="Content Placeholder 4"/>
          <p:cNvSpPr>
            <a:spLocks noGrp="1"/>
          </p:cNvSpPr>
          <p:nvPr>
            <p:ph idx="1"/>
          </p:nvPr>
        </p:nvSpPr>
        <p:spPr>
          <a:xfrm>
            <a:off x="457200" y="1295400"/>
            <a:ext cx="8382000" cy="4525963"/>
          </a:xfrm>
        </p:spPr>
        <p:txBody>
          <a:bodyPr/>
          <a:lstStyle/>
          <a:p>
            <a:pPr>
              <a:buNone/>
            </a:pPr>
            <a:r>
              <a:rPr lang="en-US" sz="2800" b="1" dirty="0" smtClean="0">
                <a:solidFill>
                  <a:schemeClr val="bg1"/>
                </a:solidFill>
              </a:rPr>
              <a:t>Text:  Romans 6:15-23 (NKJV)</a:t>
            </a:r>
            <a:endParaRPr lang="en-US" sz="2800" b="1" dirty="0">
              <a:solidFill>
                <a:schemeClr val="bg1"/>
              </a:solidFill>
            </a:endParaRPr>
          </a:p>
          <a:p>
            <a:pPr marL="0" indent="0">
              <a:buNone/>
            </a:pPr>
            <a:r>
              <a:rPr lang="en-US" sz="2200" b="1" baseline="30000" dirty="0" smtClean="0">
                <a:solidFill>
                  <a:srgbClr val="FFC000"/>
                </a:solidFill>
              </a:rPr>
              <a:t>15</a:t>
            </a:r>
            <a:r>
              <a:rPr lang="en-US" sz="2200" b="1" baseline="30000" dirty="0">
                <a:solidFill>
                  <a:srgbClr val="FFC000"/>
                </a:solidFill>
              </a:rPr>
              <a:t> </a:t>
            </a:r>
            <a:r>
              <a:rPr lang="en-US" sz="2200" dirty="0">
                <a:solidFill>
                  <a:srgbClr val="FFC000"/>
                </a:solidFill>
              </a:rPr>
              <a:t>What then? Shall we sin because we are not under law but under grace? Certainly not</a:t>
            </a:r>
            <a:r>
              <a:rPr lang="en-US" sz="2200" dirty="0" smtClean="0">
                <a:solidFill>
                  <a:srgbClr val="FFC000"/>
                </a:solidFill>
              </a:rPr>
              <a:t>! </a:t>
            </a:r>
            <a:r>
              <a:rPr lang="en-US" sz="2200" b="1" baseline="30000" dirty="0" smtClean="0">
                <a:solidFill>
                  <a:srgbClr val="FFC000"/>
                </a:solidFill>
              </a:rPr>
              <a:t>16</a:t>
            </a:r>
            <a:r>
              <a:rPr lang="en-US" sz="2200" b="1" baseline="30000" dirty="0">
                <a:solidFill>
                  <a:srgbClr val="FFC000"/>
                </a:solidFill>
              </a:rPr>
              <a:t> </a:t>
            </a:r>
            <a:r>
              <a:rPr lang="en-US" sz="2200" dirty="0">
                <a:solidFill>
                  <a:srgbClr val="FFC000"/>
                </a:solidFill>
              </a:rPr>
              <a:t>Do you not know that to whom you present yourselves slaves to obey, you are that one’s slaves whom you obey, whether of sin </a:t>
            </a:r>
            <a:r>
              <a:rPr lang="en-US" sz="2200" i="1" dirty="0">
                <a:solidFill>
                  <a:srgbClr val="FFC000"/>
                </a:solidFill>
              </a:rPr>
              <a:t>leading</a:t>
            </a:r>
            <a:r>
              <a:rPr lang="en-US" sz="2200" dirty="0">
                <a:solidFill>
                  <a:srgbClr val="FFC000"/>
                </a:solidFill>
              </a:rPr>
              <a:t> to death, or of obedience </a:t>
            </a:r>
            <a:r>
              <a:rPr lang="en-US" sz="2200" i="1" dirty="0">
                <a:solidFill>
                  <a:srgbClr val="FFC000"/>
                </a:solidFill>
              </a:rPr>
              <a:t>leading</a:t>
            </a:r>
            <a:r>
              <a:rPr lang="en-US" sz="2200" dirty="0">
                <a:solidFill>
                  <a:srgbClr val="FFC000"/>
                </a:solidFill>
              </a:rPr>
              <a:t> to righteousness? </a:t>
            </a:r>
            <a:r>
              <a:rPr lang="en-US" sz="2200" b="1" baseline="30000" dirty="0">
                <a:solidFill>
                  <a:srgbClr val="FFC000"/>
                </a:solidFill>
              </a:rPr>
              <a:t>17 </a:t>
            </a:r>
            <a:r>
              <a:rPr lang="en-US" sz="2200" dirty="0">
                <a:solidFill>
                  <a:srgbClr val="FFC000"/>
                </a:solidFill>
              </a:rPr>
              <a:t>But God be thanked that </a:t>
            </a:r>
            <a:r>
              <a:rPr lang="en-US" sz="2200" i="1" dirty="0">
                <a:solidFill>
                  <a:srgbClr val="FFC000"/>
                </a:solidFill>
              </a:rPr>
              <a:t>though</a:t>
            </a:r>
            <a:r>
              <a:rPr lang="en-US" sz="2200" dirty="0">
                <a:solidFill>
                  <a:srgbClr val="FFC000"/>
                </a:solidFill>
              </a:rPr>
              <a:t> you were slaves of sin, yet you obeyed from the heart that form of doctrine to which you were delivered. </a:t>
            </a:r>
            <a:r>
              <a:rPr lang="en-US" sz="2200" b="1" baseline="30000" dirty="0">
                <a:solidFill>
                  <a:srgbClr val="FFC000"/>
                </a:solidFill>
              </a:rPr>
              <a:t>18 </a:t>
            </a:r>
            <a:r>
              <a:rPr lang="en-US" sz="2200" dirty="0">
                <a:solidFill>
                  <a:srgbClr val="FFC000"/>
                </a:solidFill>
              </a:rPr>
              <a:t>And having been set free from sin, you became slaves of righteousness. </a:t>
            </a:r>
            <a:r>
              <a:rPr lang="en-US" sz="2200" b="1" baseline="30000" dirty="0">
                <a:solidFill>
                  <a:srgbClr val="FFC000"/>
                </a:solidFill>
              </a:rPr>
              <a:t>19 </a:t>
            </a:r>
            <a:r>
              <a:rPr lang="en-US" sz="2200" dirty="0">
                <a:solidFill>
                  <a:srgbClr val="FFC000"/>
                </a:solidFill>
              </a:rPr>
              <a:t>I speak in human </a:t>
            </a:r>
            <a:r>
              <a:rPr lang="en-US" sz="2200" i="1" dirty="0">
                <a:solidFill>
                  <a:srgbClr val="FFC000"/>
                </a:solidFill>
              </a:rPr>
              <a:t>terms</a:t>
            </a:r>
            <a:r>
              <a:rPr lang="en-US" sz="2200" dirty="0">
                <a:solidFill>
                  <a:srgbClr val="FFC000"/>
                </a:solidFill>
              </a:rPr>
              <a:t> because of the weakness of your flesh. For just as you presented </a:t>
            </a:r>
            <a:r>
              <a:rPr lang="en-US" sz="2200" dirty="0" smtClean="0">
                <a:solidFill>
                  <a:srgbClr val="FFC000"/>
                </a:solidFill>
              </a:rPr>
              <a:t>your members as slaves </a:t>
            </a:r>
            <a:r>
              <a:rPr lang="en-US" sz="2200" dirty="0">
                <a:solidFill>
                  <a:srgbClr val="FFC000"/>
                </a:solidFill>
              </a:rPr>
              <a:t>of uncleanness, and of lawlessness </a:t>
            </a:r>
            <a:r>
              <a:rPr lang="en-US" sz="2200" i="1" dirty="0">
                <a:solidFill>
                  <a:srgbClr val="FFC000"/>
                </a:solidFill>
              </a:rPr>
              <a:t>leading</a:t>
            </a:r>
            <a:r>
              <a:rPr lang="en-US" sz="2200" dirty="0">
                <a:solidFill>
                  <a:srgbClr val="FFC000"/>
                </a:solidFill>
              </a:rPr>
              <a:t> to </a:t>
            </a:r>
            <a:r>
              <a:rPr lang="en-US" sz="2200" i="1" dirty="0">
                <a:solidFill>
                  <a:srgbClr val="FFC000"/>
                </a:solidFill>
              </a:rPr>
              <a:t>more</a:t>
            </a:r>
            <a:r>
              <a:rPr lang="en-US" sz="2200" dirty="0">
                <a:solidFill>
                  <a:srgbClr val="FFC000"/>
                </a:solidFill>
              </a:rPr>
              <a:t> lawlessness, so now present your members </a:t>
            </a:r>
            <a:r>
              <a:rPr lang="en-US" sz="2200" i="1" dirty="0">
                <a:solidFill>
                  <a:srgbClr val="FFC000"/>
                </a:solidFill>
              </a:rPr>
              <a:t>as</a:t>
            </a:r>
            <a:r>
              <a:rPr lang="en-US" sz="2200" dirty="0">
                <a:solidFill>
                  <a:srgbClr val="FFC000"/>
                </a:solidFill>
              </a:rPr>
              <a:t> slaves </a:t>
            </a:r>
            <a:r>
              <a:rPr lang="en-US" sz="2200" i="1" dirty="0">
                <a:solidFill>
                  <a:srgbClr val="FFC000"/>
                </a:solidFill>
              </a:rPr>
              <a:t>of</a:t>
            </a:r>
            <a:r>
              <a:rPr lang="en-US" sz="2200" dirty="0">
                <a:solidFill>
                  <a:srgbClr val="FFC000"/>
                </a:solidFill>
              </a:rPr>
              <a:t> righteousness for holiness</a:t>
            </a:r>
            <a:r>
              <a:rPr lang="en-US" sz="2200" dirty="0" smtClean="0">
                <a:solidFill>
                  <a:srgbClr val="FFC000"/>
                </a:solidFill>
              </a:rPr>
              <a:t>.</a:t>
            </a:r>
            <a:endParaRPr lang="en-US" sz="2400" dirty="0" smtClean="0">
              <a:solidFill>
                <a:schemeClr val="bg1"/>
              </a:solidFill>
            </a:endParaRPr>
          </a:p>
          <a:p>
            <a:pPr lvl="0"/>
            <a:endParaRPr lang="en-US"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FFFF00"/>
                </a:solidFill>
              </a:rPr>
              <a:t>Sanctification </a:t>
            </a:r>
            <a:r>
              <a:rPr lang="en-US" sz="4000" b="1" dirty="0" smtClean="0">
                <a:solidFill>
                  <a:srgbClr val="FFFF00"/>
                </a:solidFill>
              </a:rPr>
              <a:t>101—Part 2</a:t>
            </a:r>
            <a:endParaRPr lang="en-US" sz="4000" b="1" dirty="0">
              <a:solidFill>
                <a:srgbClr val="FFFF00"/>
              </a:solidFill>
            </a:endParaRPr>
          </a:p>
        </p:txBody>
      </p:sp>
      <p:sp>
        <p:nvSpPr>
          <p:cNvPr id="5" name="Content Placeholder 4"/>
          <p:cNvSpPr>
            <a:spLocks noGrp="1"/>
          </p:cNvSpPr>
          <p:nvPr>
            <p:ph idx="1"/>
          </p:nvPr>
        </p:nvSpPr>
        <p:spPr>
          <a:xfrm>
            <a:off x="457200" y="1295400"/>
            <a:ext cx="8305800" cy="4525963"/>
          </a:xfrm>
        </p:spPr>
        <p:txBody>
          <a:bodyPr/>
          <a:lstStyle/>
          <a:p>
            <a:pPr marL="0" indent="0">
              <a:buNone/>
            </a:pPr>
            <a:r>
              <a:rPr lang="en-US" sz="2800" b="1" dirty="0" smtClean="0">
                <a:solidFill>
                  <a:schemeClr val="bg1"/>
                </a:solidFill>
              </a:rPr>
              <a:t>Text:  Romans 6:15-23 (NKJV) (cont.)</a:t>
            </a:r>
            <a:endParaRPr lang="en-US" sz="2800" b="1" dirty="0">
              <a:solidFill>
                <a:schemeClr val="bg1"/>
              </a:solidFill>
            </a:endParaRPr>
          </a:p>
          <a:p>
            <a:pPr marL="0" indent="0">
              <a:buNone/>
            </a:pPr>
            <a:r>
              <a:rPr lang="en-US" sz="2200" b="1" baseline="30000" dirty="0">
                <a:solidFill>
                  <a:srgbClr val="FFC000"/>
                </a:solidFill>
              </a:rPr>
              <a:t>20 </a:t>
            </a:r>
            <a:r>
              <a:rPr lang="en-US" sz="2200" dirty="0">
                <a:solidFill>
                  <a:srgbClr val="FFC000"/>
                </a:solidFill>
              </a:rPr>
              <a:t>For when you were slaves of sin, you were free in regard to righteousness. </a:t>
            </a:r>
            <a:r>
              <a:rPr lang="en-US" sz="2200" b="1" baseline="30000" dirty="0">
                <a:solidFill>
                  <a:srgbClr val="FFC000"/>
                </a:solidFill>
              </a:rPr>
              <a:t>21 </a:t>
            </a:r>
            <a:r>
              <a:rPr lang="en-US" sz="2200" dirty="0">
                <a:solidFill>
                  <a:srgbClr val="FFC000"/>
                </a:solidFill>
              </a:rPr>
              <a:t>What fruit did you have then in the things of which you are now ashamed? For the end of </a:t>
            </a:r>
            <a:r>
              <a:rPr lang="en-US" sz="2200" dirty="0" smtClean="0">
                <a:solidFill>
                  <a:srgbClr val="FFC000"/>
                </a:solidFill>
              </a:rPr>
              <a:t>those things </a:t>
            </a:r>
            <a:r>
              <a:rPr lang="en-US" sz="2200" i="1" dirty="0" smtClean="0">
                <a:solidFill>
                  <a:srgbClr val="FFC000"/>
                </a:solidFill>
              </a:rPr>
              <a:t>is</a:t>
            </a:r>
            <a:r>
              <a:rPr lang="en-US" sz="2200" dirty="0" smtClean="0">
                <a:solidFill>
                  <a:srgbClr val="FFC000"/>
                </a:solidFill>
              </a:rPr>
              <a:t> death</a:t>
            </a:r>
            <a:r>
              <a:rPr lang="en-US" sz="2200" dirty="0">
                <a:solidFill>
                  <a:srgbClr val="FFC000"/>
                </a:solidFill>
              </a:rPr>
              <a:t>. </a:t>
            </a:r>
            <a:r>
              <a:rPr lang="en-US" sz="2200" b="1" baseline="30000" dirty="0">
                <a:solidFill>
                  <a:srgbClr val="FFC000"/>
                </a:solidFill>
              </a:rPr>
              <a:t>22 </a:t>
            </a:r>
            <a:r>
              <a:rPr lang="en-US" sz="2200" dirty="0">
                <a:solidFill>
                  <a:srgbClr val="FFC000"/>
                </a:solidFill>
              </a:rPr>
              <a:t>But now having been set free from sin, and having become slaves of God, you have your fruit to holiness, and the end, everlasting life. </a:t>
            </a:r>
            <a:r>
              <a:rPr lang="en-US" sz="2200" b="1" baseline="30000" dirty="0">
                <a:solidFill>
                  <a:srgbClr val="FFC000"/>
                </a:solidFill>
              </a:rPr>
              <a:t>23 </a:t>
            </a:r>
            <a:r>
              <a:rPr lang="en-US" sz="2200" dirty="0">
                <a:solidFill>
                  <a:srgbClr val="FFC000"/>
                </a:solidFill>
              </a:rPr>
              <a:t>For the wages of </a:t>
            </a:r>
            <a:r>
              <a:rPr lang="en-US" sz="2200" dirty="0" smtClean="0">
                <a:solidFill>
                  <a:srgbClr val="FFC000"/>
                </a:solidFill>
              </a:rPr>
              <a:t>sin </a:t>
            </a:r>
            <a:r>
              <a:rPr lang="en-US" sz="2200" i="1" dirty="0" smtClean="0">
                <a:solidFill>
                  <a:srgbClr val="FFC000"/>
                </a:solidFill>
              </a:rPr>
              <a:t>is</a:t>
            </a:r>
            <a:r>
              <a:rPr lang="en-US" sz="2200" dirty="0">
                <a:solidFill>
                  <a:srgbClr val="FFC000"/>
                </a:solidFill>
              </a:rPr>
              <a:t> death, but the gift of God </a:t>
            </a:r>
            <a:r>
              <a:rPr lang="en-US" sz="2200" i="1" dirty="0">
                <a:solidFill>
                  <a:srgbClr val="FFC000"/>
                </a:solidFill>
              </a:rPr>
              <a:t>is</a:t>
            </a:r>
            <a:r>
              <a:rPr lang="en-US" sz="2200" dirty="0">
                <a:solidFill>
                  <a:srgbClr val="FFC000"/>
                </a:solidFill>
              </a:rPr>
              <a:t> eternal life in Christ Jesus our Lord</a:t>
            </a:r>
            <a:r>
              <a:rPr lang="en-US" sz="2200" dirty="0" smtClean="0">
                <a:solidFill>
                  <a:srgbClr val="FFC000"/>
                </a:solidFill>
              </a:rPr>
              <a:t>.</a:t>
            </a:r>
            <a:endParaRPr lang="en-US" sz="2200" dirty="0">
              <a:solidFill>
                <a:srgbClr val="FFC000"/>
              </a:solidFill>
            </a:endParaRPr>
          </a:p>
        </p:txBody>
      </p:sp>
    </p:spTree>
    <p:extLst>
      <p:ext uri="{BB962C8B-B14F-4D97-AF65-F5344CB8AC3E}">
        <p14:creationId xmlns:p14="http://schemas.microsoft.com/office/powerpoint/2010/main" val="2606390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FFFF00"/>
                </a:solidFill>
              </a:rPr>
              <a:t>Sanctification </a:t>
            </a:r>
            <a:r>
              <a:rPr lang="en-US" sz="4000" b="1" dirty="0" smtClean="0">
                <a:solidFill>
                  <a:srgbClr val="FFFF00"/>
                </a:solidFill>
              </a:rPr>
              <a:t>101—Part 2</a:t>
            </a:r>
            <a:endParaRPr lang="en-US" sz="4000" b="1" dirty="0">
              <a:solidFill>
                <a:srgbClr val="FFFF00"/>
              </a:solidFill>
            </a:endParaRPr>
          </a:p>
        </p:txBody>
      </p:sp>
      <p:sp>
        <p:nvSpPr>
          <p:cNvPr id="5" name="Content Placeholder 4"/>
          <p:cNvSpPr>
            <a:spLocks noGrp="1"/>
          </p:cNvSpPr>
          <p:nvPr>
            <p:ph idx="1"/>
          </p:nvPr>
        </p:nvSpPr>
        <p:spPr>
          <a:xfrm>
            <a:off x="457200" y="1295400"/>
            <a:ext cx="8534400" cy="4525963"/>
          </a:xfrm>
        </p:spPr>
        <p:txBody>
          <a:bodyPr/>
          <a:lstStyle/>
          <a:p>
            <a:pPr>
              <a:buNone/>
            </a:pPr>
            <a:r>
              <a:rPr lang="en-US" sz="2800" b="1" dirty="0" smtClean="0">
                <a:solidFill>
                  <a:schemeClr val="bg1"/>
                </a:solidFill>
              </a:rPr>
              <a:t>Introduction:</a:t>
            </a:r>
          </a:p>
          <a:p>
            <a:pPr marL="0" lvl="0" indent="0">
              <a:buNone/>
            </a:pPr>
            <a:r>
              <a:rPr lang="en-US" sz="2400" dirty="0" smtClean="0">
                <a:solidFill>
                  <a:schemeClr val="bg1"/>
                </a:solidFill>
              </a:rPr>
              <a:t>Outline of Romans so far:</a:t>
            </a:r>
          </a:p>
          <a:p>
            <a:pPr marL="0" lvl="0" indent="0">
              <a:buNone/>
            </a:pPr>
            <a:r>
              <a:rPr lang="en-US" sz="2400" b="1" dirty="0" smtClean="0">
                <a:solidFill>
                  <a:srgbClr val="FF0000"/>
                </a:solidFill>
              </a:rPr>
              <a:t>Introduction</a:t>
            </a:r>
            <a:r>
              <a:rPr lang="en-US" sz="2400" b="1" dirty="0" smtClean="0">
                <a:solidFill>
                  <a:schemeClr val="bg1"/>
                </a:solidFill>
              </a:rPr>
              <a:t> </a:t>
            </a:r>
            <a:r>
              <a:rPr lang="en-US" sz="2400" dirty="0" smtClean="0">
                <a:solidFill>
                  <a:schemeClr val="bg1"/>
                </a:solidFill>
              </a:rPr>
              <a:t>(1:1-17):  Theme </a:t>
            </a:r>
            <a:r>
              <a:rPr lang="en-US" sz="2400" dirty="0">
                <a:solidFill>
                  <a:schemeClr val="bg1"/>
                </a:solidFill>
              </a:rPr>
              <a:t>stated “the Gospel of Christ reveals the righteousness of </a:t>
            </a:r>
            <a:r>
              <a:rPr lang="en-US" sz="2400" dirty="0" smtClean="0">
                <a:solidFill>
                  <a:schemeClr val="bg1"/>
                </a:solidFill>
              </a:rPr>
              <a:t>God”.</a:t>
            </a:r>
          </a:p>
          <a:p>
            <a:pPr marL="0" lvl="0" indent="0">
              <a:buNone/>
            </a:pPr>
            <a:r>
              <a:rPr lang="en-US" sz="2400" b="1" dirty="0">
                <a:solidFill>
                  <a:srgbClr val="FF0000"/>
                </a:solidFill>
              </a:rPr>
              <a:t>Sin</a:t>
            </a:r>
            <a:r>
              <a:rPr lang="en-US" sz="2400" dirty="0">
                <a:solidFill>
                  <a:schemeClr val="bg1"/>
                </a:solidFill>
              </a:rPr>
              <a:t> (1:18-3:20):  </a:t>
            </a:r>
            <a:r>
              <a:rPr lang="en-US" sz="2400" dirty="0" smtClean="0">
                <a:solidFill>
                  <a:schemeClr val="bg1"/>
                </a:solidFill>
              </a:rPr>
              <a:t>how righteousness </a:t>
            </a:r>
            <a:r>
              <a:rPr lang="en-US" sz="2400" dirty="0">
                <a:solidFill>
                  <a:schemeClr val="bg1"/>
                </a:solidFill>
              </a:rPr>
              <a:t>is needed by the whole world that is </a:t>
            </a:r>
            <a:r>
              <a:rPr lang="en-US" sz="2400" dirty="0" smtClean="0">
                <a:solidFill>
                  <a:schemeClr val="bg1"/>
                </a:solidFill>
              </a:rPr>
              <a:t>guilty.</a:t>
            </a:r>
          </a:p>
          <a:p>
            <a:pPr marL="0" lvl="0" indent="0">
              <a:buNone/>
            </a:pPr>
            <a:r>
              <a:rPr lang="en-US" sz="2400" b="1" dirty="0">
                <a:solidFill>
                  <a:srgbClr val="FF0000"/>
                </a:solidFill>
              </a:rPr>
              <a:t>Salvation</a:t>
            </a:r>
            <a:r>
              <a:rPr lang="en-US" sz="2400" b="1" dirty="0">
                <a:solidFill>
                  <a:schemeClr val="bg1"/>
                </a:solidFill>
              </a:rPr>
              <a:t> </a:t>
            </a:r>
            <a:r>
              <a:rPr lang="en-US" sz="2400" dirty="0">
                <a:solidFill>
                  <a:schemeClr val="bg1"/>
                </a:solidFill>
              </a:rPr>
              <a:t>(3:21-5:21): </a:t>
            </a:r>
            <a:r>
              <a:rPr lang="en-US" sz="2400" dirty="0" smtClean="0">
                <a:solidFill>
                  <a:schemeClr val="bg1"/>
                </a:solidFill>
              </a:rPr>
              <a:t> how </a:t>
            </a:r>
            <a:r>
              <a:rPr lang="en-US" sz="2400" dirty="0">
                <a:solidFill>
                  <a:schemeClr val="bg1"/>
                </a:solidFill>
              </a:rPr>
              <a:t>righteousness is imputed by the judicial process of justification. </a:t>
            </a:r>
            <a:endParaRPr lang="en-US" sz="2400" dirty="0" smtClean="0">
              <a:solidFill>
                <a:schemeClr val="bg1"/>
              </a:solidFill>
            </a:endParaRPr>
          </a:p>
          <a:p>
            <a:pPr marL="0" lvl="0" indent="0">
              <a:buNone/>
            </a:pPr>
            <a:r>
              <a:rPr lang="en-US" sz="2400" b="1" dirty="0">
                <a:solidFill>
                  <a:srgbClr val="FF0000"/>
                </a:solidFill>
              </a:rPr>
              <a:t>Sanctification</a:t>
            </a:r>
            <a:r>
              <a:rPr lang="en-US" sz="2400" dirty="0">
                <a:solidFill>
                  <a:schemeClr val="bg1"/>
                </a:solidFill>
              </a:rPr>
              <a:t> (Rom. 6:1-8:39</a:t>
            </a:r>
            <a:r>
              <a:rPr lang="en-US" sz="2400" dirty="0" smtClean="0">
                <a:solidFill>
                  <a:schemeClr val="bg1"/>
                </a:solidFill>
              </a:rPr>
              <a:t>):  </a:t>
            </a:r>
            <a:r>
              <a:rPr lang="en-US" sz="2400" dirty="0">
                <a:solidFill>
                  <a:schemeClr val="bg1"/>
                </a:solidFill>
              </a:rPr>
              <a:t>how our righteousness is </a:t>
            </a:r>
            <a:r>
              <a:rPr lang="en-US" sz="2400" dirty="0" smtClean="0">
                <a:solidFill>
                  <a:schemeClr val="bg1"/>
                </a:solidFill>
              </a:rPr>
              <a:t>imparted.</a:t>
            </a:r>
          </a:p>
        </p:txBody>
      </p:sp>
    </p:spTree>
    <p:extLst>
      <p:ext uri="{BB962C8B-B14F-4D97-AF65-F5344CB8AC3E}">
        <p14:creationId xmlns:p14="http://schemas.microsoft.com/office/powerpoint/2010/main" val="42683332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9"/>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9"/>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9"/>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9"/>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9"/>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FFFF00"/>
                </a:solidFill>
              </a:rPr>
              <a:t>Sanctification </a:t>
            </a:r>
            <a:r>
              <a:rPr lang="en-US" sz="4000" b="1" dirty="0" smtClean="0">
                <a:solidFill>
                  <a:srgbClr val="FFFF00"/>
                </a:solidFill>
              </a:rPr>
              <a:t>101—Part 2</a:t>
            </a:r>
            <a:endParaRPr lang="en-US" sz="4000" b="1" dirty="0">
              <a:solidFill>
                <a:srgbClr val="FFFF00"/>
              </a:solidFill>
            </a:endParaRPr>
          </a:p>
        </p:txBody>
      </p:sp>
      <p:sp>
        <p:nvSpPr>
          <p:cNvPr id="5" name="Content Placeholder 4"/>
          <p:cNvSpPr>
            <a:spLocks noGrp="1"/>
          </p:cNvSpPr>
          <p:nvPr>
            <p:ph idx="1"/>
          </p:nvPr>
        </p:nvSpPr>
        <p:spPr>
          <a:xfrm>
            <a:off x="421341" y="1295399"/>
            <a:ext cx="8417859" cy="3886201"/>
          </a:xfrm>
        </p:spPr>
        <p:txBody>
          <a:bodyPr/>
          <a:lstStyle/>
          <a:p>
            <a:pPr marL="0" indent="0">
              <a:buNone/>
            </a:pPr>
            <a:r>
              <a:rPr lang="en-US" sz="2800" b="1" dirty="0" smtClean="0">
                <a:solidFill>
                  <a:schemeClr val="bg1"/>
                </a:solidFill>
              </a:rPr>
              <a:t>Introduction: </a:t>
            </a:r>
            <a:r>
              <a:rPr lang="en-US" sz="2800" dirty="0" smtClean="0">
                <a:solidFill>
                  <a:schemeClr val="bg1"/>
                </a:solidFill>
              </a:rPr>
              <a:t>(cont.)</a:t>
            </a:r>
            <a:r>
              <a:rPr lang="en-US" sz="2800" b="1" dirty="0" smtClean="0">
                <a:solidFill>
                  <a:schemeClr val="bg1"/>
                </a:solidFill>
              </a:rPr>
              <a:t/>
            </a:r>
            <a:br>
              <a:rPr lang="en-US" sz="2800" b="1" dirty="0" smtClean="0">
                <a:solidFill>
                  <a:schemeClr val="bg1"/>
                </a:solidFill>
              </a:rPr>
            </a:br>
            <a:r>
              <a:rPr lang="en-US" sz="2400" dirty="0" smtClean="0">
                <a:solidFill>
                  <a:schemeClr val="bg1"/>
                </a:solidFill>
              </a:rPr>
              <a:t>Review of previous lesson</a:t>
            </a:r>
          </a:p>
          <a:p>
            <a:pPr marL="0" lvl="0" indent="0">
              <a:buFont typeface="+mj-lt"/>
              <a:buAutoNum type="arabicPeriod"/>
            </a:pPr>
            <a:r>
              <a:rPr lang="en-US" sz="2400" b="1" dirty="0" smtClean="0">
                <a:solidFill>
                  <a:srgbClr val="FF0000"/>
                </a:solidFill>
              </a:rPr>
              <a:t>  Know the truth</a:t>
            </a:r>
            <a:r>
              <a:rPr lang="en-US" sz="2400" b="1" dirty="0" smtClean="0">
                <a:solidFill>
                  <a:schemeClr val="bg1"/>
                </a:solidFill>
              </a:rPr>
              <a:t> </a:t>
            </a:r>
            <a:r>
              <a:rPr lang="en-US" sz="2400" dirty="0" smtClean="0">
                <a:solidFill>
                  <a:schemeClr val="bg1"/>
                </a:solidFill>
              </a:rPr>
              <a:t>(6:1-10)        </a:t>
            </a:r>
            <a:r>
              <a:rPr lang="en-US" sz="2400" dirty="0" smtClean="0">
                <a:solidFill>
                  <a:srgbClr val="CC6600"/>
                </a:solidFill>
              </a:rPr>
              <a:t>[Envelopes]</a:t>
            </a:r>
            <a:br>
              <a:rPr lang="en-US" sz="2400" dirty="0" smtClean="0">
                <a:solidFill>
                  <a:srgbClr val="CC6600"/>
                </a:solidFill>
              </a:rPr>
            </a:br>
            <a:r>
              <a:rPr lang="en-US" sz="2400" dirty="0" smtClean="0">
                <a:solidFill>
                  <a:srgbClr val="CC6600"/>
                </a:solidFill>
              </a:rPr>
              <a:t/>
            </a:r>
            <a:br>
              <a:rPr lang="en-US" sz="2400" dirty="0" smtClean="0">
                <a:solidFill>
                  <a:srgbClr val="CC6600"/>
                </a:solidFill>
              </a:rPr>
            </a:br>
            <a:r>
              <a:rPr lang="en-US" sz="2400" dirty="0" smtClean="0">
                <a:solidFill>
                  <a:schemeClr val="bg1"/>
                </a:solidFill>
              </a:rPr>
              <a:t/>
            </a:r>
            <a:br>
              <a:rPr lang="en-US" sz="2400" dirty="0" smtClean="0">
                <a:solidFill>
                  <a:schemeClr val="bg1"/>
                </a:solidFill>
              </a:rPr>
            </a:br>
            <a:r>
              <a:rPr lang="en-US" sz="2400" dirty="0" smtClean="0">
                <a:solidFill>
                  <a:schemeClr val="bg1"/>
                </a:solidFill>
              </a:rPr>
              <a:t/>
            </a:r>
            <a:br>
              <a:rPr lang="en-US" sz="2400" dirty="0" smtClean="0">
                <a:solidFill>
                  <a:schemeClr val="bg1"/>
                </a:solidFill>
              </a:rPr>
            </a:br>
            <a:r>
              <a:rPr lang="en-US" sz="2400" dirty="0" smtClean="0">
                <a:solidFill>
                  <a:schemeClr val="bg1"/>
                </a:solidFill>
              </a:rPr>
              <a:t/>
            </a:r>
            <a:br>
              <a:rPr lang="en-US" sz="2400" dirty="0" smtClean="0">
                <a:solidFill>
                  <a:schemeClr val="bg1"/>
                </a:solidFill>
              </a:rPr>
            </a:br>
            <a:r>
              <a:rPr lang="en-US" sz="2400" dirty="0" smtClean="0">
                <a:solidFill>
                  <a:schemeClr val="bg1"/>
                </a:solidFill>
              </a:rPr>
              <a:t/>
            </a:r>
            <a:br>
              <a:rPr lang="en-US" sz="2400" dirty="0" smtClean="0">
                <a:solidFill>
                  <a:schemeClr val="bg1"/>
                </a:solidFill>
              </a:rPr>
            </a:br>
            <a:r>
              <a:rPr lang="en-US" sz="2400" dirty="0" smtClean="0">
                <a:solidFill>
                  <a:schemeClr val="bg1"/>
                </a:solidFill>
              </a:rPr>
              <a:t/>
            </a:r>
            <a:br>
              <a:rPr lang="en-US" sz="2400" dirty="0" smtClean="0">
                <a:solidFill>
                  <a:schemeClr val="bg1"/>
                </a:solidFill>
              </a:rPr>
            </a:br>
            <a:r>
              <a:rPr lang="en-US" sz="2400" dirty="0" smtClean="0">
                <a:solidFill>
                  <a:schemeClr val="bg1"/>
                </a:solidFill>
              </a:rPr>
              <a:t/>
            </a:r>
            <a:br>
              <a:rPr lang="en-US" sz="2400" dirty="0" smtClean="0">
                <a:solidFill>
                  <a:schemeClr val="bg1"/>
                </a:solidFill>
              </a:rPr>
            </a:br>
            <a:r>
              <a:rPr lang="en-US" sz="2400" b="1" dirty="0">
                <a:solidFill>
                  <a:srgbClr val="FF0000"/>
                </a:solidFill>
              </a:rPr>
              <a:t>2.  Claim the </a:t>
            </a:r>
            <a:r>
              <a:rPr lang="en-US" sz="2400" b="1" dirty="0" smtClean="0">
                <a:solidFill>
                  <a:srgbClr val="FF0000"/>
                </a:solidFill>
              </a:rPr>
              <a:t>truth (Reckon) </a:t>
            </a:r>
            <a:r>
              <a:rPr lang="en-US" sz="2400" dirty="0" smtClean="0">
                <a:solidFill>
                  <a:schemeClr val="bg1"/>
                </a:solidFill>
              </a:rPr>
              <a:t>(6:11)</a:t>
            </a:r>
            <a:endParaRPr lang="en-US" sz="2400" dirty="0">
              <a:solidFill>
                <a:srgbClr val="FF0000"/>
              </a:solidFill>
            </a:endParaRPr>
          </a:p>
          <a:p>
            <a:pPr marL="457200" indent="-457200">
              <a:buFont typeface="+mj-lt"/>
              <a:buAutoNum type="arabicPeriod" startAt="3"/>
            </a:pPr>
            <a:r>
              <a:rPr lang="en-US" sz="2400" b="1" dirty="0" smtClean="0">
                <a:solidFill>
                  <a:srgbClr val="FF0000"/>
                </a:solidFill>
              </a:rPr>
              <a:t>Apply the truth (Present)</a:t>
            </a:r>
            <a:r>
              <a:rPr lang="en-US" sz="2400" b="1" dirty="0" smtClean="0">
                <a:solidFill>
                  <a:schemeClr val="bg1"/>
                </a:solidFill>
              </a:rPr>
              <a:t> </a:t>
            </a:r>
            <a:r>
              <a:rPr lang="en-US" sz="2400" dirty="0" smtClean="0">
                <a:solidFill>
                  <a:schemeClr val="bg1"/>
                </a:solidFill>
              </a:rPr>
              <a:t>(6:12-14)</a:t>
            </a:r>
          </a:p>
          <a:p>
            <a:pPr marL="0" lvl="0" indent="0">
              <a:buNone/>
            </a:pPr>
            <a:endParaRPr lang="en-US" sz="2400" dirty="0" smtClean="0">
              <a:solidFill>
                <a:schemeClr val="bg1"/>
              </a:solidFill>
            </a:endParaRPr>
          </a:p>
          <a:p>
            <a:pPr lvl="0"/>
            <a:endParaRPr lang="en-US" sz="2400" dirty="0" smtClean="0">
              <a:solidFill>
                <a:schemeClr val="bg1"/>
              </a:solidFill>
            </a:endParaRPr>
          </a:p>
          <a:p>
            <a:pPr lvl="0"/>
            <a:endParaRPr lang="en-US" sz="2400" dirty="0">
              <a:solidFill>
                <a:schemeClr val="bg1"/>
              </a:solidFill>
            </a:endParaRPr>
          </a:p>
        </p:txBody>
      </p:sp>
      <p:pic>
        <p:nvPicPr>
          <p:cNvPr id="6" name="Picture 5"/>
          <p:cNvPicPr>
            <a:picLocks noChangeAspect="1"/>
          </p:cNvPicPr>
          <p:nvPr/>
        </p:nvPicPr>
        <p:blipFill>
          <a:blip r:embed="rId3"/>
          <a:stretch>
            <a:fillRect/>
          </a:stretch>
        </p:blipFill>
        <p:spPr>
          <a:xfrm>
            <a:off x="1599386" y="2707651"/>
            <a:ext cx="5945228" cy="1442698"/>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2794001652"/>
              </p:ext>
            </p:extLst>
          </p:nvPr>
        </p:nvGraphicFramePr>
        <p:xfrm>
          <a:off x="609597" y="2707650"/>
          <a:ext cx="8001002" cy="2321549"/>
        </p:xfrm>
        <a:graphic>
          <a:graphicData uri="http://schemas.openxmlformats.org/drawingml/2006/table">
            <a:tbl>
              <a:tblPr firstRow="1" firstCol="1" bandRow="1">
                <a:tableStyleId>{5C22544A-7EE6-4342-B048-85BDC9FD1C3A}</a:tableStyleId>
              </a:tblPr>
              <a:tblGrid>
                <a:gridCol w="4000501"/>
                <a:gridCol w="4000501"/>
              </a:tblGrid>
              <a:tr h="331650">
                <a:tc>
                  <a:txBody>
                    <a:bodyPr/>
                    <a:lstStyle/>
                    <a:p>
                      <a:pPr marL="0" marR="0" algn="ctr">
                        <a:spcBef>
                          <a:spcPts val="0"/>
                        </a:spcBef>
                        <a:spcAft>
                          <a:spcPts val="0"/>
                        </a:spcAft>
                      </a:pPr>
                      <a:r>
                        <a:rPr lang="en-US" sz="1800" dirty="0">
                          <a:solidFill>
                            <a:schemeClr val="tx1"/>
                          </a:solidFill>
                          <a:effectLst/>
                        </a:rPr>
                        <a:t>Romans 3:21-5:21</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solidFill>
                            <a:schemeClr val="tx1"/>
                          </a:solidFill>
                          <a:effectLst/>
                        </a:rPr>
                        <a:t>Romans 6:1-8:39</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31650">
                <a:tc>
                  <a:txBody>
                    <a:bodyPr/>
                    <a:lstStyle/>
                    <a:p>
                      <a:pPr marL="0" marR="0">
                        <a:spcBef>
                          <a:spcPts val="0"/>
                        </a:spcBef>
                        <a:spcAft>
                          <a:spcPts val="0"/>
                        </a:spcAft>
                      </a:pPr>
                      <a:r>
                        <a:rPr lang="en-US" sz="1800" b="1" dirty="0">
                          <a:solidFill>
                            <a:schemeClr val="bg1"/>
                          </a:solidFill>
                          <a:effectLst/>
                        </a:rPr>
                        <a:t>Substitution:  He died for me</a:t>
                      </a:r>
                      <a:endPar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7F7F"/>
                    </a:solidFill>
                  </a:tcPr>
                </a:tc>
                <a:tc>
                  <a:txBody>
                    <a:bodyPr/>
                    <a:lstStyle/>
                    <a:p>
                      <a:pPr marL="0" marR="0">
                        <a:spcBef>
                          <a:spcPts val="0"/>
                        </a:spcBef>
                        <a:spcAft>
                          <a:spcPts val="0"/>
                        </a:spcAft>
                      </a:pPr>
                      <a:r>
                        <a:rPr lang="en-US" sz="1800" b="1" dirty="0">
                          <a:solidFill>
                            <a:schemeClr val="bg1"/>
                          </a:solidFill>
                          <a:effectLst/>
                        </a:rPr>
                        <a:t>Identification:  I died with Him</a:t>
                      </a:r>
                      <a:endPar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7F7F"/>
                    </a:solidFill>
                  </a:tcPr>
                </a:tc>
              </a:tr>
              <a:tr h="331650">
                <a:tc>
                  <a:txBody>
                    <a:bodyPr/>
                    <a:lstStyle/>
                    <a:p>
                      <a:pPr marL="0" marR="0">
                        <a:spcBef>
                          <a:spcPts val="0"/>
                        </a:spcBef>
                        <a:spcAft>
                          <a:spcPts val="0"/>
                        </a:spcAft>
                      </a:pPr>
                      <a:r>
                        <a:rPr lang="en-US" sz="1800" b="1" dirty="0">
                          <a:solidFill>
                            <a:schemeClr val="bg1"/>
                          </a:solidFill>
                          <a:effectLst/>
                        </a:rPr>
                        <a:t>He died for my sins</a:t>
                      </a:r>
                      <a:endPar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7F7F"/>
                    </a:solidFill>
                  </a:tcPr>
                </a:tc>
                <a:tc>
                  <a:txBody>
                    <a:bodyPr/>
                    <a:lstStyle/>
                    <a:p>
                      <a:pPr marL="0" marR="0">
                        <a:spcBef>
                          <a:spcPts val="0"/>
                        </a:spcBef>
                        <a:spcAft>
                          <a:spcPts val="0"/>
                        </a:spcAft>
                      </a:pPr>
                      <a:r>
                        <a:rPr lang="en-US" sz="1800" b="1" dirty="0">
                          <a:solidFill>
                            <a:schemeClr val="bg1"/>
                          </a:solidFill>
                          <a:effectLst/>
                        </a:rPr>
                        <a:t>He died unto sin</a:t>
                      </a:r>
                      <a:endPar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7F7F"/>
                    </a:solidFill>
                  </a:tcPr>
                </a:tc>
              </a:tr>
              <a:tr h="331650">
                <a:tc>
                  <a:txBody>
                    <a:bodyPr/>
                    <a:lstStyle/>
                    <a:p>
                      <a:pPr marL="0" marR="0">
                        <a:spcBef>
                          <a:spcPts val="0"/>
                        </a:spcBef>
                        <a:spcAft>
                          <a:spcPts val="0"/>
                        </a:spcAft>
                      </a:pPr>
                      <a:r>
                        <a:rPr lang="en-US" sz="1800" b="1" dirty="0">
                          <a:solidFill>
                            <a:schemeClr val="bg1"/>
                          </a:solidFill>
                          <a:effectLst/>
                        </a:rPr>
                        <a:t>He paid sin’s penalty</a:t>
                      </a:r>
                      <a:endPar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7F7F"/>
                    </a:solidFill>
                  </a:tcPr>
                </a:tc>
                <a:tc>
                  <a:txBody>
                    <a:bodyPr/>
                    <a:lstStyle/>
                    <a:p>
                      <a:pPr marL="0" marR="0">
                        <a:spcBef>
                          <a:spcPts val="0"/>
                        </a:spcBef>
                        <a:spcAft>
                          <a:spcPts val="0"/>
                        </a:spcAft>
                      </a:pPr>
                      <a:r>
                        <a:rPr lang="en-US" sz="1800" b="1" dirty="0">
                          <a:solidFill>
                            <a:schemeClr val="bg1"/>
                          </a:solidFill>
                          <a:effectLst/>
                        </a:rPr>
                        <a:t>He broke sin’s power</a:t>
                      </a:r>
                      <a:endPar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7F7F"/>
                    </a:solidFill>
                  </a:tcPr>
                </a:tc>
              </a:tr>
              <a:tr h="663299">
                <a:tc>
                  <a:txBody>
                    <a:bodyPr/>
                    <a:lstStyle/>
                    <a:p>
                      <a:pPr marL="0" marR="0">
                        <a:spcBef>
                          <a:spcPts val="0"/>
                        </a:spcBef>
                        <a:spcAft>
                          <a:spcPts val="0"/>
                        </a:spcAft>
                      </a:pPr>
                      <a:r>
                        <a:rPr lang="en-US" sz="1800" b="1" dirty="0">
                          <a:solidFill>
                            <a:schemeClr val="bg1"/>
                          </a:solidFill>
                          <a:effectLst/>
                        </a:rPr>
                        <a:t>Justification:  righteousness imputed (put on my account)</a:t>
                      </a:r>
                      <a:endPar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7F7F"/>
                    </a:solidFill>
                  </a:tcPr>
                </a:tc>
                <a:tc>
                  <a:txBody>
                    <a:bodyPr/>
                    <a:lstStyle/>
                    <a:p>
                      <a:pPr marL="0" marR="0">
                        <a:spcBef>
                          <a:spcPts val="0"/>
                        </a:spcBef>
                        <a:spcAft>
                          <a:spcPts val="0"/>
                        </a:spcAft>
                      </a:pPr>
                      <a:r>
                        <a:rPr lang="en-US" sz="1800" b="1" dirty="0">
                          <a:solidFill>
                            <a:schemeClr val="bg1"/>
                          </a:solidFill>
                          <a:effectLst/>
                        </a:rPr>
                        <a:t>Sanctification:  righteousness imparted (made a part of my life)</a:t>
                      </a:r>
                      <a:endPar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7F7F"/>
                    </a:solidFill>
                  </a:tcPr>
                </a:tc>
              </a:tr>
              <a:tr h="331650">
                <a:tc>
                  <a:txBody>
                    <a:bodyPr/>
                    <a:lstStyle/>
                    <a:p>
                      <a:pPr marL="0" marR="0">
                        <a:spcBef>
                          <a:spcPts val="0"/>
                        </a:spcBef>
                        <a:spcAft>
                          <a:spcPts val="0"/>
                        </a:spcAft>
                      </a:pPr>
                      <a:r>
                        <a:rPr lang="en-US" sz="1800" b="1" dirty="0">
                          <a:solidFill>
                            <a:schemeClr val="bg1"/>
                          </a:solidFill>
                          <a:effectLst/>
                        </a:rPr>
                        <a:t>Saved by His death</a:t>
                      </a:r>
                      <a:endPar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7F7F"/>
                    </a:solidFill>
                  </a:tcPr>
                </a:tc>
                <a:tc>
                  <a:txBody>
                    <a:bodyPr/>
                    <a:lstStyle/>
                    <a:p>
                      <a:pPr marL="0" marR="0">
                        <a:spcBef>
                          <a:spcPts val="0"/>
                        </a:spcBef>
                        <a:spcAft>
                          <a:spcPts val="0"/>
                        </a:spcAft>
                      </a:pPr>
                      <a:r>
                        <a:rPr lang="en-US" sz="1800" b="1" dirty="0">
                          <a:solidFill>
                            <a:schemeClr val="bg1"/>
                          </a:solidFill>
                          <a:effectLst/>
                        </a:rPr>
                        <a:t>Saved by His life</a:t>
                      </a:r>
                      <a:endPar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7F7F"/>
                    </a:solidFill>
                  </a:tcPr>
                </a:tc>
              </a:tr>
            </a:tbl>
          </a:graphicData>
        </a:graphic>
      </p:graphicFrame>
    </p:spTree>
    <p:extLst>
      <p:ext uri="{BB962C8B-B14F-4D97-AF65-F5344CB8AC3E}">
        <p14:creationId xmlns:p14="http://schemas.microsoft.com/office/powerpoint/2010/main" val="37841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FFFF00"/>
                </a:solidFill>
              </a:rPr>
              <a:t>Sanctification </a:t>
            </a:r>
            <a:r>
              <a:rPr lang="en-US" sz="4000" b="1" dirty="0" smtClean="0">
                <a:solidFill>
                  <a:srgbClr val="FFFF00"/>
                </a:solidFill>
              </a:rPr>
              <a:t>101—Part 2</a:t>
            </a:r>
            <a:endParaRPr lang="en-US" sz="4000" b="1" dirty="0">
              <a:solidFill>
                <a:srgbClr val="FFFF00"/>
              </a:solidFill>
            </a:endParaRPr>
          </a:p>
        </p:txBody>
      </p:sp>
      <p:sp>
        <p:nvSpPr>
          <p:cNvPr id="5" name="Content Placeholder 4"/>
          <p:cNvSpPr>
            <a:spLocks noGrp="1"/>
          </p:cNvSpPr>
          <p:nvPr>
            <p:ph idx="1"/>
          </p:nvPr>
        </p:nvSpPr>
        <p:spPr>
          <a:xfrm>
            <a:off x="457200" y="1295400"/>
            <a:ext cx="8534400" cy="4525963"/>
          </a:xfrm>
        </p:spPr>
        <p:txBody>
          <a:bodyPr/>
          <a:lstStyle/>
          <a:p>
            <a:pPr>
              <a:buNone/>
            </a:pPr>
            <a:r>
              <a:rPr lang="en-US" sz="2800" b="1" dirty="0" smtClean="0">
                <a:solidFill>
                  <a:schemeClr val="bg1"/>
                </a:solidFill>
              </a:rPr>
              <a:t>Body of Lesson:</a:t>
            </a:r>
          </a:p>
          <a:p>
            <a:r>
              <a:rPr lang="en-US" sz="2400" dirty="0" smtClean="0">
                <a:solidFill>
                  <a:schemeClr val="bg1"/>
                </a:solidFill>
              </a:rPr>
              <a:t>This section also introduced by a rhetorical question (v.15).</a:t>
            </a:r>
          </a:p>
          <a:p>
            <a:r>
              <a:rPr lang="en-US" sz="2400" dirty="0" smtClean="0">
                <a:solidFill>
                  <a:schemeClr val="bg1"/>
                </a:solidFill>
              </a:rPr>
              <a:t>Just as “identification” was the key thought in the previous lesson, Paul expands on the necessity of “presentation” in today’s lesson.  </a:t>
            </a:r>
          </a:p>
          <a:p>
            <a:r>
              <a:rPr lang="en-US" sz="2400" dirty="0" smtClean="0">
                <a:solidFill>
                  <a:schemeClr val="bg1"/>
                </a:solidFill>
              </a:rPr>
              <a:t>Who we present ourselves to obey after salvation is key to the subject we will talk about today: </a:t>
            </a:r>
            <a:r>
              <a:rPr lang="en-US" sz="2400" dirty="0" smtClean="0">
                <a:solidFill>
                  <a:srgbClr val="00B0F0"/>
                </a:solidFill>
              </a:rPr>
              <a:t>slavery and freedom</a:t>
            </a:r>
            <a:r>
              <a:rPr lang="en-US" sz="2400" dirty="0" smtClean="0">
                <a:solidFill>
                  <a:schemeClr val="bg1"/>
                </a:solidFill>
              </a:rPr>
              <a:t>.</a:t>
            </a:r>
          </a:p>
          <a:p>
            <a:r>
              <a:rPr lang="en-US" sz="2400" dirty="0" smtClean="0">
                <a:solidFill>
                  <a:schemeClr val="bg1"/>
                </a:solidFill>
              </a:rPr>
              <a:t>Profound wisdom is often found in very simple statements:</a:t>
            </a:r>
          </a:p>
          <a:p>
            <a:pPr lvl="1"/>
            <a:r>
              <a:rPr lang="en-US" sz="2000" dirty="0" smtClean="0">
                <a:solidFill>
                  <a:schemeClr val="bg1"/>
                </a:solidFill>
              </a:rPr>
              <a:t>“We all will live forever—the only question is where!”</a:t>
            </a:r>
          </a:p>
          <a:p>
            <a:pPr lvl="1"/>
            <a:r>
              <a:rPr lang="en-US" sz="2000" dirty="0" smtClean="0">
                <a:solidFill>
                  <a:schemeClr val="bg1"/>
                </a:solidFill>
              </a:rPr>
              <a:t>“We are all slaves—the only question is to whom!” (or the corollary, “We are never really free!”)</a:t>
            </a:r>
          </a:p>
          <a:p>
            <a:pPr lvl="1"/>
            <a:r>
              <a:rPr lang="en-US" sz="2000" dirty="0" smtClean="0">
                <a:solidFill>
                  <a:schemeClr val="bg1"/>
                </a:solidFill>
              </a:rPr>
              <a:t>When we understand we are not free, that is when we really can experience true freedom!  How is that for a paradox?</a:t>
            </a:r>
            <a:r>
              <a:rPr lang="en-US" sz="2000" dirty="0">
                <a:solidFill>
                  <a:schemeClr val="bg1"/>
                </a:solidFill>
              </a:rPr>
              <a:t/>
            </a:r>
            <a:br>
              <a:rPr lang="en-US" sz="2000" dirty="0">
                <a:solidFill>
                  <a:schemeClr val="bg1"/>
                </a:solidFill>
              </a:rPr>
            </a:br>
            <a:endParaRPr lang="en-US" sz="2000" dirty="0" smtClean="0">
              <a:solidFill>
                <a:schemeClr val="bg1"/>
              </a:solidFill>
            </a:endParaRPr>
          </a:p>
          <a:p>
            <a:endParaRPr lang="en-US" sz="2400" dirty="0">
              <a:solidFill>
                <a:schemeClr val="bg1"/>
              </a:solidFill>
            </a:endParaRPr>
          </a:p>
          <a:p>
            <a:pPr marL="0" lvl="0" indent="0">
              <a:buNone/>
            </a:pPr>
            <a:endParaRPr lang="en-US" sz="2400" dirty="0">
              <a:solidFill>
                <a:schemeClr val="bg1"/>
              </a:solidFill>
            </a:endParaRPr>
          </a:p>
        </p:txBody>
      </p:sp>
    </p:spTree>
    <p:extLst>
      <p:ext uri="{BB962C8B-B14F-4D97-AF65-F5344CB8AC3E}">
        <p14:creationId xmlns:p14="http://schemas.microsoft.com/office/powerpoint/2010/main" val="2764101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FFFF00"/>
                </a:solidFill>
              </a:rPr>
              <a:t>Sanctification </a:t>
            </a:r>
            <a:r>
              <a:rPr lang="en-US" sz="4000" b="1" dirty="0" smtClean="0">
                <a:solidFill>
                  <a:srgbClr val="FFFF00"/>
                </a:solidFill>
              </a:rPr>
              <a:t>101—Part 2</a:t>
            </a:r>
            <a:endParaRPr lang="en-US" sz="4000" b="1" dirty="0">
              <a:solidFill>
                <a:srgbClr val="FFFF00"/>
              </a:solidFill>
            </a:endParaRPr>
          </a:p>
        </p:txBody>
      </p:sp>
      <p:sp>
        <p:nvSpPr>
          <p:cNvPr id="5" name="Content Placeholder 4"/>
          <p:cNvSpPr>
            <a:spLocks noGrp="1"/>
          </p:cNvSpPr>
          <p:nvPr>
            <p:ph idx="1"/>
          </p:nvPr>
        </p:nvSpPr>
        <p:spPr>
          <a:xfrm>
            <a:off x="457199" y="1295400"/>
            <a:ext cx="8417859" cy="4525963"/>
          </a:xfrm>
        </p:spPr>
        <p:txBody>
          <a:bodyPr/>
          <a:lstStyle/>
          <a:p>
            <a:pPr marL="0" indent="0">
              <a:buNone/>
            </a:pPr>
            <a:r>
              <a:rPr lang="en-US" sz="2800" b="1" dirty="0" smtClean="0">
                <a:solidFill>
                  <a:schemeClr val="bg1"/>
                </a:solidFill>
              </a:rPr>
              <a:t>Body of Lesson:</a:t>
            </a:r>
            <a:br>
              <a:rPr lang="en-US" sz="2800" b="1" dirty="0" smtClean="0">
                <a:solidFill>
                  <a:schemeClr val="bg1"/>
                </a:solidFill>
              </a:rPr>
            </a:br>
            <a:r>
              <a:rPr lang="en-US" sz="2400" dirty="0" smtClean="0">
                <a:solidFill>
                  <a:schemeClr val="bg1"/>
                </a:solidFill>
              </a:rPr>
              <a:t>Paul develops this section by comparing and contrasting three things:</a:t>
            </a:r>
            <a:endParaRPr lang="en-US" sz="2400" dirty="0" smtClean="0">
              <a:solidFill>
                <a:srgbClr val="FF0000"/>
              </a:solidFill>
            </a:endParaRPr>
          </a:p>
          <a:p>
            <a:pPr marL="457200" indent="-457200">
              <a:buFont typeface="+mj-lt"/>
              <a:buAutoNum type="alphaUcPeriod"/>
            </a:pPr>
            <a:r>
              <a:rPr lang="en-US" sz="2400" b="1" dirty="0" smtClean="0">
                <a:solidFill>
                  <a:srgbClr val="FF0000"/>
                </a:solidFill>
              </a:rPr>
              <a:t>Two kinds of masters.</a:t>
            </a:r>
            <a:endParaRPr lang="en-US" sz="2400" b="1" dirty="0" smtClean="0">
              <a:solidFill>
                <a:srgbClr val="00B050"/>
              </a:solidFill>
            </a:endParaRPr>
          </a:p>
          <a:p>
            <a:pPr marL="857250" lvl="1" indent="-457200">
              <a:buFont typeface="+mj-lt"/>
              <a:buAutoNum type="arabicPeriod"/>
            </a:pPr>
            <a:r>
              <a:rPr lang="en-US" sz="2000" b="1" dirty="0" smtClean="0">
                <a:solidFill>
                  <a:srgbClr val="00B050"/>
                </a:solidFill>
              </a:rPr>
              <a:t>Sin (Disobedience, Unrighteousness, Law)</a:t>
            </a:r>
            <a:endParaRPr lang="en-US" sz="2000" b="1" dirty="0">
              <a:solidFill>
                <a:srgbClr val="00B050"/>
              </a:solidFill>
            </a:endParaRPr>
          </a:p>
          <a:p>
            <a:pPr marL="1085850" lvl="2" indent="-285750"/>
            <a:r>
              <a:rPr lang="en-US" sz="1600" dirty="0" smtClean="0">
                <a:solidFill>
                  <a:schemeClr val="bg1"/>
                </a:solidFill>
              </a:rPr>
              <a:t>Paul asks his own rhetorical question (v.16).</a:t>
            </a:r>
          </a:p>
          <a:p>
            <a:pPr marL="1085850" lvl="2" indent="-285750"/>
            <a:r>
              <a:rPr lang="en-US" sz="1600" dirty="0" smtClean="0">
                <a:solidFill>
                  <a:schemeClr val="bg1"/>
                </a:solidFill>
              </a:rPr>
              <a:t>Grace has freed us.  We now have a real choice between 2 masters to serve.</a:t>
            </a:r>
          </a:p>
          <a:p>
            <a:pPr marL="1085850" lvl="2" indent="-285750"/>
            <a:r>
              <a:rPr lang="en-US" sz="1600" dirty="0" smtClean="0">
                <a:solidFill>
                  <a:schemeClr val="bg1"/>
                </a:solidFill>
              </a:rPr>
              <a:t>The old master (“sin”) is dedicated to the destruction of those who serve it.</a:t>
            </a:r>
          </a:p>
          <a:p>
            <a:pPr marL="857250" lvl="1" indent="-457200">
              <a:buFont typeface="+mj-lt"/>
              <a:buAutoNum type="arabicPeriod"/>
            </a:pPr>
            <a:r>
              <a:rPr lang="en-US" sz="2000" b="1" dirty="0" smtClean="0">
                <a:solidFill>
                  <a:srgbClr val="00B050"/>
                </a:solidFill>
              </a:rPr>
              <a:t>God (Obedience, Righteousness, Grace)</a:t>
            </a:r>
          </a:p>
          <a:p>
            <a:pPr marL="1085850" lvl="2" indent="-285750"/>
            <a:r>
              <a:rPr lang="en-US" sz="1600" dirty="0" smtClean="0">
                <a:solidFill>
                  <a:schemeClr val="bg1"/>
                </a:solidFill>
              </a:rPr>
              <a:t>The new master (“obedience”) seeks righteousness, those things that please God and give life to those who serve Him.</a:t>
            </a:r>
          </a:p>
          <a:p>
            <a:pPr marL="1085850" lvl="2" indent="-285750"/>
            <a:r>
              <a:rPr lang="en-US" sz="1600" dirty="0" smtClean="0">
                <a:solidFill>
                  <a:schemeClr val="bg1"/>
                </a:solidFill>
              </a:rPr>
              <a:t>When Paul reflects on all this, he bursts into a doxology of praise (v.17-18)!</a:t>
            </a:r>
          </a:p>
          <a:p>
            <a:pPr marL="1085850" lvl="2" indent="-285750"/>
            <a:r>
              <a:rPr lang="en-US" sz="1600" dirty="0" smtClean="0">
                <a:solidFill>
                  <a:schemeClr val="bg1"/>
                </a:solidFill>
              </a:rPr>
              <a:t>A critical parallel passage is </a:t>
            </a:r>
            <a:r>
              <a:rPr lang="en-US" sz="1600" dirty="0" smtClean="0">
                <a:solidFill>
                  <a:srgbClr val="FFC000"/>
                </a:solidFill>
              </a:rPr>
              <a:t>1 Cor. 6:9-20 </a:t>
            </a:r>
            <a:r>
              <a:rPr lang="en-US" sz="1600" dirty="0" smtClean="0">
                <a:solidFill>
                  <a:schemeClr val="bg1"/>
                </a:solidFill>
              </a:rPr>
              <a:t>(esp. </a:t>
            </a:r>
            <a:r>
              <a:rPr lang="en-US" sz="1600" dirty="0" smtClean="0">
                <a:solidFill>
                  <a:srgbClr val="FFC000"/>
                </a:solidFill>
              </a:rPr>
              <a:t>v.19-20</a:t>
            </a:r>
            <a:r>
              <a:rPr lang="en-US" sz="1600" dirty="0" smtClean="0">
                <a:solidFill>
                  <a:schemeClr val="bg1"/>
                </a:solidFill>
              </a:rPr>
              <a:t>):  “Do you not know that your body is the temple of the Holy Spirit who is in you, whom you have from God, and you are not your own?  For you were bought at a price; therefore glorify God in your body and in your spirit, which are </a:t>
            </a:r>
            <a:r>
              <a:rPr lang="en-US" sz="1600" dirty="0" smtClean="0">
                <a:solidFill>
                  <a:schemeClr val="bg1"/>
                </a:solidFill>
              </a:rPr>
              <a:t>God’s.”</a:t>
            </a:r>
            <a:endParaRPr lang="en-US" sz="1600" dirty="0" smtClean="0">
              <a:solidFill>
                <a:schemeClr val="bg1"/>
              </a:solidFill>
            </a:endParaRPr>
          </a:p>
          <a:p>
            <a:pPr marL="1257300" lvl="2" indent="-457200"/>
            <a:endParaRPr lang="en-US" sz="2000" dirty="0" smtClean="0">
              <a:solidFill>
                <a:schemeClr val="bg1"/>
              </a:solidFill>
            </a:endParaRPr>
          </a:p>
          <a:p>
            <a:pPr lvl="0"/>
            <a:endParaRPr lang="en-US" sz="2400" dirty="0" smtClean="0">
              <a:solidFill>
                <a:schemeClr val="bg1"/>
              </a:solidFill>
            </a:endParaRPr>
          </a:p>
          <a:p>
            <a:pPr lvl="0"/>
            <a:endParaRPr lang="en-US" sz="2400" dirty="0" smtClean="0">
              <a:solidFill>
                <a:schemeClr val="bg1"/>
              </a:solidFill>
            </a:endParaRPr>
          </a:p>
          <a:p>
            <a:pPr lvl="0"/>
            <a:endParaRPr lang="en-US"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FFFF00"/>
                </a:solidFill>
              </a:rPr>
              <a:t>Sanctification </a:t>
            </a:r>
            <a:r>
              <a:rPr lang="en-US" sz="4000" b="1" dirty="0" smtClean="0">
                <a:solidFill>
                  <a:srgbClr val="FFFF00"/>
                </a:solidFill>
              </a:rPr>
              <a:t>101—Part 2</a:t>
            </a:r>
            <a:endParaRPr lang="en-US" sz="4000" b="1" dirty="0">
              <a:solidFill>
                <a:srgbClr val="FFFF00"/>
              </a:solidFill>
            </a:endParaRPr>
          </a:p>
        </p:txBody>
      </p:sp>
      <p:sp>
        <p:nvSpPr>
          <p:cNvPr id="5" name="Content Placeholder 4"/>
          <p:cNvSpPr>
            <a:spLocks noGrp="1"/>
          </p:cNvSpPr>
          <p:nvPr>
            <p:ph idx="1"/>
          </p:nvPr>
        </p:nvSpPr>
        <p:spPr>
          <a:xfrm>
            <a:off x="457199" y="1295400"/>
            <a:ext cx="8534401" cy="4525963"/>
          </a:xfrm>
        </p:spPr>
        <p:txBody>
          <a:bodyPr/>
          <a:lstStyle/>
          <a:p>
            <a:pPr marL="0" indent="0">
              <a:buNone/>
            </a:pPr>
            <a:r>
              <a:rPr lang="en-US" sz="2800" b="1" dirty="0" smtClean="0">
                <a:solidFill>
                  <a:schemeClr val="bg1"/>
                </a:solidFill>
              </a:rPr>
              <a:t>Body of Lesson:</a:t>
            </a:r>
            <a:br>
              <a:rPr lang="en-US" sz="2800" b="1" dirty="0" smtClean="0">
                <a:solidFill>
                  <a:schemeClr val="bg1"/>
                </a:solidFill>
              </a:rPr>
            </a:br>
            <a:r>
              <a:rPr lang="en-US" sz="2400" dirty="0" smtClean="0">
                <a:solidFill>
                  <a:schemeClr val="bg1"/>
                </a:solidFill>
              </a:rPr>
              <a:t>Paul develops this section by comparing and contrasting three things:</a:t>
            </a:r>
            <a:endParaRPr lang="en-US" sz="2400" dirty="0" smtClean="0">
              <a:solidFill>
                <a:srgbClr val="FF0000"/>
              </a:solidFill>
            </a:endParaRPr>
          </a:p>
          <a:p>
            <a:pPr marL="457200" indent="-457200">
              <a:buFont typeface="+mj-lt"/>
              <a:buAutoNum type="alphaUcPeriod" startAt="2"/>
            </a:pPr>
            <a:r>
              <a:rPr lang="en-US" sz="2400" b="1" dirty="0" smtClean="0">
                <a:solidFill>
                  <a:srgbClr val="FF0000"/>
                </a:solidFill>
              </a:rPr>
              <a:t>Two kinds of slaves.</a:t>
            </a:r>
          </a:p>
          <a:p>
            <a:pPr marL="857250" lvl="1" indent="-457200">
              <a:buFont typeface="+mj-lt"/>
              <a:buAutoNum type="arabicPeriod"/>
            </a:pPr>
            <a:r>
              <a:rPr lang="en-US" sz="2000" b="1" dirty="0" smtClean="0">
                <a:solidFill>
                  <a:srgbClr val="00B050"/>
                </a:solidFill>
              </a:rPr>
              <a:t>Slaves of Unrighteousness (Lawlessness)</a:t>
            </a:r>
          </a:p>
          <a:p>
            <a:pPr marL="1085850" lvl="2" indent="-285750"/>
            <a:r>
              <a:rPr lang="en-US" sz="1600" dirty="0" smtClean="0">
                <a:solidFill>
                  <a:schemeClr val="bg1"/>
                </a:solidFill>
              </a:rPr>
              <a:t>Very common in Roman Empire with enemy slaves captured in wars.</a:t>
            </a:r>
          </a:p>
          <a:p>
            <a:pPr marL="1085850" lvl="2" indent="-285750"/>
            <a:r>
              <a:rPr lang="en-US" sz="1600" dirty="0" smtClean="0">
                <a:solidFill>
                  <a:schemeClr val="bg1"/>
                </a:solidFill>
              </a:rPr>
              <a:t>Normally auctioned in Rome; no rights, can’t do his/her will; obey to stay alive!</a:t>
            </a:r>
          </a:p>
          <a:p>
            <a:pPr marL="1085850" lvl="2" indent="-285750"/>
            <a:r>
              <a:rPr lang="en-US" sz="1600" dirty="0" smtClean="0">
                <a:solidFill>
                  <a:schemeClr val="bg1"/>
                </a:solidFill>
              </a:rPr>
              <a:t>Suppose the one who purchased (redeemed) the slave did so because he loved the slave and only wanted the best for his slave.  Not free now except to serve!</a:t>
            </a:r>
          </a:p>
          <a:p>
            <a:pPr marL="857250" lvl="1" indent="-457200">
              <a:buFont typeface="+mj-lt"/>
              <a:buAutoNum type="arabicPeriod"/>
            </a:pPr>
            <a:r>
              <a:rPr lang="en-US" sz="2000" b="1" dirty="0" smtClean="0">
                <a:solidFill>
                  <a:srgbClr val="00B050"/>
                </a:solidFill>
              </a:rPr>
              <a:t>Slaves of Righteousness (Holiness)</a:t>
            </a:r>
          </a:p>
          <a:p>
            <a:pPr marL="1085850" lvl="2" indent="-285750"/>
            <a:r>
              <a:rPr lang="en-US" sz="1600" dirty="0" smtClean="0">
                <a:solidFill>
                  <a:schemeClr val="bg1"/>
                </a:solidFill>
              </a:rPr>
              <a:t>“Voluntary indenture”; could be released at the end of the set time, or they could put themselves back under the authority of their loving master and have their earlobe pierced as a sign (see </a:t>
            </a:r>
            <a:r>
              <a:rPr lang="en-US" sz="1600" dirty="0" smtClean="0">
                <a:solidFill>
                  <a:srgbClr val="FFC000"/>
                </a:solidFill>
              </a:rPr>
              <a:t>Ex. 21:6</a:t>
            </a:r>
            <a:r>
              <a:rPr lang="en-US" sz="1600" dirty="0" smtClean="0">
                <a:solidFill>
                  <a:schemeClr val="bg1"/>
                </a:solidFill>
              </a:rPr>
              <a:t>; cf. </a:t>
            </a:r>
            <a:r>
              <a:rPr lang="en-US" sz="1600" dirty="0" smtClean="0">
                <a:solidFill>
                  <a:srgbClr val="FFC000"/>
                </a:solidFill>
              </a:rPr>
              <a:t>Psa. 40:6</a:t>
            </a:r>
            <a:r>
              <a:rPr lang="en-US" sz="1600" dirty="0" smtClean="0">
                <a:solidFill>
                  <a:schemeClr val="bg1"/>
                </a:solidFill>
              </a:rPr>
              <a:t>; “opened” means pierced</a:t>
            </a:r>
            <a:r>
              <a:rPr lang="en-US" sz="1600" dirty="0" smtClean="0">
                <a:solidFill>
                  <a:schemeClr val="bg1"/>
                </a:solidFill>
              </a:rPr>
              <a:t>).</a:t>
            </a:r>
            <a:endParaRPr lang="en-US" sz="1600" dirty="0" smtClean="0">
              <a:solidFill>
                <a:schemeClr val="bg1"/>
              </a:solidFill>
            </a:endParaRPr>
          </a:p>
          <a:p>
            <a:pPr marL="1085850" lvl="2" indent="-285750"/>
            <a:r>
              <a:rPr lang="en-US" sz="1600" dirty="0" smtClean="0">
                <a:solidFill>
                  <a:schemeClr val="bg1"/>
                </a:solidFill>
              </a:rPr>
              <a:t>Parenthesis to drive home the point (</a:t>
            </a:r>
            <a:r>
              <a:rPr lang="en-US" sz="1600" dirty="0" smtClean="0">
                <a:solidFill>
                  <a:schemeClr val="bg1"/>
                </a:solidFill>
              </a:rPr>
              <a:t>v.19-21).</a:t>
            </a:r>
            <a:endParaRPr lang="en-US" sz="1600" dirty="0" smtClean="0">
              <a:solidFill>
                <a:schemeClr val="bg1"/>
              </a:solidFill>
            </a:endParaRPr>
          </a:p>
          <a:p>
            <a:pPr marL="1085850" lvl="2" indent="-285750"/>
            <a:r>
              <a:rPr lang="en-US" sz="1600" dirty="0" smtClean="0">
                <a:solidFill>
                  <a:schemeClr val="bg1"/>
                </a:solidFill>
              </a:rPr>
              <a:t>Sin is usually the result of trying to fulfill a legitimate need in an illegitimate way.</a:t>
            </a:r>
          </a:p>
          <a:p>
            <a:pPr marL="1085850" lvl="2" indent="-285750"/>
            <a:r>
              <a:rPr lang="en-US" sz="1600" dirty="0" smtClean="0">
                <a:solidFill>
                  <a:schemeClr val="bg1"/>
                </a:solidFill>
              </a:rPr>
              <a:t>Example of the “prodigal son” is very instructive in these matters.</a:t>
            </a:r>
          </a:p>
          <a:p>
            <a:pPr lvl="0"/>
            <a:endParaRPr lang="en-US" sz="2400" dirty="0" smtClean="0">
              <a:solidFill>
                <a:schemeClr val="bg1"/>
              </a:solidFill>
            </a:endParaRPr>
          </a:p>
          <a:p>
            <a:pPr lvl="0"/>
            <a:endParaRPr lang="en-US" sz="2400" dirty="0" smtClean="0">
              <a:solidFill>
                <a:schemeClr val="bg1"/>
              </a:solidFill>
            </a:endParaRPr>
          </a:p>
          <a:p>
            <a:pPr lvl="0"/>
            <a:endParaRPr lang="en-US" sz="2400" dirty="0" smtClean="0">
              <a:solidFill>
                <a:schemeClr val="bg1"/>
              </a:solidFill>
            </a:endParaRPr>
          </a:p>
          <a:p>
            <a:pPr lvl="0"/>
            <a:endParaRPr lang="en-US" sz="2400" dirty="0">
              <a:solidFill>
                <a:schemeClr val="bg1"/>
              </a:solidFill>
            </a:endParaRPr>
          </a:p>
        </p:txBody>
      </p:sp>
    </p:spTree>
    <p:extLst>
      <p:ext uri="{BB962C8B-B14F-4D97-AF65-F5344CB8AC3E}">
        <p14:creationId xmlns:p14="http://schemas.microsoft.com/office/powerpoint/2010/main" val="3072655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phesians Stand and Fight" id="{67FA15B2-949A-42FA-A692-C0FB12810973}" vid="{F3AC3FFB-725A-4D33-AFD9-CB24E8A18D2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169451</TotalTime>
  <Words>411</Words>
  <Application>Microsoft Office PowerPoint</Application>
  <PresentationFormat>On-screen Show (4:3)</PresentationFormat>
  <Paragraphs>121</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Default Design</vt:lpstr>
      <vt:lpstr>Welcome To</vt:lpstr>
      <vt:lpstr> Sanctification 101—Part 2  Part of the Romans Preaching Series:   </vt:lpstr>
      <vt:lpstr>Sanctification 101—Part 2</vt:lpstr>
      <vt:lpstr>Sanctification 101—Part 2</vt:lpstr>
      <vt:lpstr>Sanctification 101—Part 2</vt:lpstr>
      <vt:lpstr>Sanctification 101—Part 2</vt:lpstr>
      <vt:lpstr>Sanctification 101—Part 2</vt:lpstr>
      <vt:lpstr>Sanctification 101—Part 2</vt:lpstr>
      <vt:lpstr>Sanctification 101—Part 2</vt:lpstr>
      <vt:lpstr>Sanctification 101—Part 2</vt:lpstr>
      <vt:lpstr>Sanctification 101—Part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We Learn From Suffering And Pain?</dc:title>
  <dc:creator>Robert Watt</dc:creator>
  <cp:lastModifiedBy>Robert Watt</cp:lastModifiedBy>
  <cp:revision>542</cp:revision>
  <cp:lastPrinted>2014-09-18T16:55:37Z</cp:lastPrinted>
  <dcterms:created xsi:type="dcterms:W3CDTF">2009-02-22T10:03:37Z</dcterms:created>
  <dcterms:modified xsi:type="dcterms:W3CDTF">2014-09-21T10:41:15Z</dcterms:modified>
</cp:coreProperties>
</file>